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72" r:id="rId2"/>
    <p:sldId id="280" r:id="rId3"/>
    <p:sldId id="286" r:id="rId4"/>
    <p:sldId id="287" r:id="rId5"/>
    <p:sldId id="289" r:id="rId6"/>
    <p:sldId id="281" r:id="rId7"/>
    <p:sldId id="282" r:id="rId8"/>
    <p:sldId id="283" r:id="rId9"/>
    <p:sldId id="284" r:id="rId10"/>
    <p:sldId id="285" r:id="rId11"/>
    <p:sldId id="290" r:id="rId12"/>
    <p:sldId id="291" r:id="rId13"/>
  </p:sldIdLst>
  <p:sldSz cx="12192000" cy="6858000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1E1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 autoAdjust="0"/>
    <p:restoredTop sz="87293" autoAdjust="0"/>
  </p:normalViewPr>
  <p:slideViewPr>
    <p:cSldViewPr>
      <p:cViewPr>
        <p:scale>
          <a:sx n="100" d="100"/>
          <a:sy n="100" d="100"/>
        </p:scale>
        <p:origin x="1152" y="3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74C1717A-34B9-4B6D-ADFF-875F9BE92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8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DB2F9962-65E3-4A43-B918-62AEF6C19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379413" y="696913"/>
            <a:ext cx="6188075" cy="3481387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illustrates</a:t>
            </a:r>
            <a:r>
              <a:rPr lang="en-US" baseline="0" dirty="0" smtClean="0"/>
              <a:t> how we would do multiplication by hand. This is NOT how you will implement. 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irreducable</a:t>
            </a:r>
            <a:r>
              <a:rPr lang="en-US" baseline="0" dirty="0" smtClean="0"/>
              <a:t> polynomial is given in the spec. We won’t worry about how it was generated.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9962-65E3-4A43-B918-62AEF6C197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51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example is</a:t>
            </a:r>
            <a:r>
              <a:rPr lang="en-US" baseline="0" dirty="0" smtClean="0"/>
              <a:t> from the spec. Students should understand how this works. </a:t>
            </a:r>
          </a:p>
          <a:p>
            <a:r>
              <a:rPr lang="en-US" baseline="0" dirty="0" smtClean="0"/>
              <a:t>Note that the notation {10} is in hex, so this is 16 (base 10)</a:t>
            </a:r>
          </a:p>
          <a:p>
            <a:r>
              <a:rPr lang="en-US" baseline="0" dirty="0" smtClean="0"/>
              <a:t>Notice that the lines with multiplication by {04} and {10} includes the XOR with the </a:t>
            </a:r>
            <a:r>
              <a:rPr lang="en-US" baseline="0" dirty="0" err="1" smtClean="0"/>
              <a:t>irreducable</a:t>
            </a:r>
            <a:r>
              <a:rPr lang="en-US" baseline="0" dirty="0" smtClean="0"/>
              <a:t> polynomial. </a:t>
            </a:r>
          </a:p>
          <a:p>
            <a:r>
              <a:rPr lang="en-US" baseline="0" dirty="0" smtClean="0"/>
              <a:t>I usually have to spend quite a bit of time on this slide – it may take multiple reviews of this slides for some students to understand what </a:t>
            </a:r>
            <a:r>
              <a:rPr lang="en-US" baseline="0" smtClean="0"/>
              <a:t>is happening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9962-65E3-4A43-B918-62AEF6C197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example is</a:t>
            </a:r>
            <a:r>
              <a:rPr lang="en-US" baseline="0" dirty="0" smtClean="0"/>
              <a:t> from the spec. Students should understand how this works. </a:t>
            </a:r>
          </a:p>
          <a:p>
            <a:r>
              <a:rPr lang="en-US" baseline="0" dirty="0" smtClean="0"/>
              <a:t>Note that the notation {10} is in hex, so this is 16 (base 10)</a:t>
            </a:r>
          </a:p>
          <a:p>
            <a:r>
              <a:rPr lang="en-US" baseline="0" dirty="0" smtClean="0"/>
              <a:t>Notice that the lines with multiplication by {04} and {10} includes the XOR with the </a:t>
            </a:r>
            <a:r>
              <a:rPr lang="en-US" baseline="0" dirty="0" err="1" smtClean="0"/>
              <a:t>irreducable</a:t>
            </a:r>
            <a:r>
              <a:rPr lang="en-US" baseline="0" dirty="0" smtClean="0"/>
              <a:t> polynomial. </a:t>
            </a:r>
          </a:p>
          <a:p>
            <a:r>
              <a:rPr lang="en-US" baseline="0" dirty="0" smtClean="0"/>
              <a:t>I usually have to spend quite a bit of time on this slide – it may take multiple reviews of this slides for some students to understand what </a:t>
            </a:r>
            <a:r>
              <a:rPr lang="en-US" baseline="0" smtClean="0"/>
              <a:t>is happening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9962-65E3-4A43-B918-62AEF6C197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8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FD72EA-20C6-4924-9836-B55294332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BD1D-78DB-4A76-A09A-FA1CA6746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4B8-47B3-49AD-93F1-D03C991C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0972800" cy="40687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20B1-DC13-4576-9123-53437DD9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8E2B-93A4-4A76-9393-70CA6D66C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2D0A-9F64-4B36-B7CC-B99BD2E31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93CB-32DD-49A7-AF8F-E9E44EFC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8351-9CCE-49D6-BD8A-A1553F044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FFAF-E042-403F-8A93-6467D946E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29BD-7AA2-49DC-916E-CBA14DA7C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F0B6-D41B-4CCE-BE1A-109512F66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C412DA-0BFD-4353-B1CD-4DABF7220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title"/>
          </p:nvPr>
        </p:nvSpPr>
        <p:spPr>
          <a:xfrm>
            <a:off x="3581401" y="838200"/>
            <a:ext cx="6509239" cy="3886200"/>
          </a:xfrm>
          <a:scene3d>
            <a:camera prst="obliqueTopRight"/>
            <a:lightRig rig="threePt" dir="t"/>
          </a:scene3d>
          <a:sp3d/>
        </p:spPr>
        <p:txBody>
          <a:bodyPr>
            <a:sp3d extrusionH="57150">
              <a:bevelT w="38100" h="38100"/>
            </a:sp3d>
          </a:bodyPr>
          <a:lstStyle>
            <a:extLst/>
          </a:lstStyle>
          <a:p>
            <a:r>
              <a:rPr lang="en-US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AES</a:t>
            </a:r>
            <a:endParaRPr lang="en-US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0075" y="228600"/>
            <a:ext cx="30091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0400" y="6565791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Last Updated</a:t>
            </a:r>
            <a:r>
              <a:rPr lang="en-US" sz="1200"/>
              <a:t>: </a:t>
            </a:r>
            <a:r>
              <a:rPr lang="en-US" sz="1200" smtClean="0"/>
              <a:t>Sep </a:t>
            </a:r>
            <a:r>
              <a:rPr lang="en-US" sz="1200" smtClean="0"/>
              <a:t>7, </a:t>
            </a:r>
            <a:r>
              <a:rPr lang="en-US" sz="1200" smtClean="0"/>
              <a:t>2017</a:t>
            </a:r>
            <a:endParaRPr lang="en-US" sz="1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905001"/>
            <a:ext cx="8077200" cy="4221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Example: {57} </a:t>
            </a:r>
            <a:r>
              <a:rPr lang="en-US" dirty="0" smtClean="0">
                <a:sym typeface="Symbol" pitchFamily="18" charset="2"/>
              </a:rPr>
              <a:t> {13}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{02}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({57}) = 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</a:t>
            </a:r>
            <a:r>
              <a:rPr lang="en-US" sz="2400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ae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{04}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</a:t>
            </a:r>
            <a:r>
              <a:rPr lang="en-US" sz="2400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ae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}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{47}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{08}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{47}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{8e}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{10}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{8e}</a:t>
            </a:r>
            <a:r>
              <a:rPr lang="en-US" sz="2400" dirty="0">
                <a:sym typeface="Symbol" pitchFamily="18" charset="2"/>
              </a:rPr>
              <a:t>) = {07}</a:t>
            </a:r>
          </a:p>
          <a:p>
            <a:pPr lvl="1">
              <a:buFont typeface="Wingdings" pitchFamily="2" charset="2"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None/>
              <a:tabLst>
                <a:tab pos="1714500" algn="l"/>
              </a:tabLst>
            </a:pPr>
            <a:r>
              <a:rPr lang="en-US" dirty="0"/>
              <a:t>{57}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{13}</a:t>
            </a:r>
            <a:r>
              <a:rPr lang="en-US" dirty="0">
                <a:sym typeface="Symbol" pitchFamily="18" charset="2"/>
              </a:rPr>
              <a:t> 	</a:t>
            </a:r>
            <a:r>
              <a:rPr lang="en-US" dirty="0"/>
              <a:t>= {57}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(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{01}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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{02}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 {10})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/>
              <a:t>		= {57} </a:t>
            </a:r>
            <a:r>
              <a:rPr lang="en-US" dirty="0">
                <a:sym typeface="Symbol" pitchFamily="18" charset="2"/>
              </a:rPr>
              <a:t> (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</a:rPr>
              <a:t>{01}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 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{02}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 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  <a:sym typeface="Symbol" pitchFamily="18" charset="2"/>
              </a:rPr>
              <a:t>{10}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/>
              <a:t>   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/>
              <a:t>		= (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</a:rPr>
              <a:t>{57} 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  <a:sym typeface="Symbol" pitchFamily="18" charset="2"/>
              </a:rPr>
              <a:t> {01}</a:t>
            </a:r>
            <a:r>
              <a:rPr lang="en-US" dirty="0">
                <a:sym typeface="Symbol" pitchFamily="18" charset="2"/>
              </a:rPr>
              <a:t>)  </a:t>
            </a:r>
            <a:r>
              <a:rPr lang="en-US" dirty="0"/>
              <a:t>(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{57} 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 {02}</a:t>
            </a:r>
            <a:r>
              <a:rPr lang="en-US" dirty="0">
                <a:sym typeface="Symbol" pitchFamily="18" charset="2"/>
              </a:rPr>
              <a:t>)  </a:t>
            </a:r>
            <a:r>
              <a:rPr lang="en-US" dirty="0"/>
              <a:t>(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{57} 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  <a:sym typeface="Symbol" pitchFamily="18" charset="2"/>
              </a:rPr>
              <a:t> {10}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>
                <a:sym typeface="Symbol" pitchFamily="18" charset="2"/>
              </a:rPr>
              <a:t>	                = 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  <a:sym typeface="Symbol" pitchFamily="18" charset="2"/>
              </a:rPr>
              <a:t>{57}</a:t>
            </a:r>
            <a:r>
              <a:rPr lang="en-US" dirty="0">
                <a:sym typeface="Symbol" pitchFamily="18" charset="2"/>
              </a:rPr>
              <a:t>  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{</a:t>
            </a:r>
            <a:r>
              <a:rPr lang="en-US" dirty="0" err="1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ae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}</a:t>
            </a:r>
            <a:r>
              <a:rPr lang="en-US" dirty="0">
                <a:sym typeface="Symbol" pitchFamily="18" charset="2"/>
              </a:rPr>
              <a:t>  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  <a:sym typeface="Symbol" pitchFamily="18" charset="2"/>
              </a:rPr>
              <a:t>{07}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>
                <a:sym typeface="Symbol" pitchFamily="18" charset="2"/>
              </a:rPr>
              <a:t>		= {</a:t>
            </a:r>
            <a:r>
              <a:rPr lang="en-US" dirty="0" err="1">
                <a:sym typeface="Symbol" pitchFamily="18" charset="2"/>
              </a:rPr>
              <a:t>fe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Finite Field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1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905001"/>
            <a:ext cx="8077200" cy="4221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Example: {57} </a:t>
            </a:r>
            <a:r>
              <a:rPr lang="en-US" dirty="0" smtClean="0">
                <a:sym typeface="Symbol" pitchFamily="18" charset="2"/>
              </a:rPr>
              <a:t> {13}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{02}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({57}) = 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</a:t>
            </a:r>
            <a:r>
              <a:rPr lang="en-US" sz="2400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ae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{04}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</a:t>
            </a:r>
            <a:r>
              <a:rPr lang="en-US" sz="2400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ae</a:t>
            </a:r>
            <a:r>
              <a:rPr 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}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{47}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{08}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{47}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{8e}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{57} </a:t>
            </a:r>
            <a:r>
              <a:rPr lang="en-US" sz="2400" dirty="0">
                <a:sym typeface="Symbol" pitchFamily="18" charset="2"/>
              </a:rPr>
              <a:t> {10} = </a:t>
            </a:r>
            <a:r>
              <a:rPr lang="en-US" sz="2400" dirty="0" err="1">
                <a:sym typeface="Symbol" pitchFamily="18" charset="2"/>
              </a:rPr>
              <a:t>xtime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{8e}</a:t>
            </a:r>
            <a:r>
              <a:rPr lang="en-US" sz="2400" dirty="0">
                <a:sym typeface="Symbol" pitchFamily="18" charset="2"/>
              </a:rPr>
              <a:t>) = {07}</a:t>
            </a:r>
          </a:p>
          <a:p>
            <a:pPr lvl="1">
              <a:buFont typeface="Wingdings" pitchFamily="2" charset="2"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None/>
              <a:tabLst>
                <a:tab pos="1714500" algn="l"/>
              </a:tabLst>
            </a:pPr>
            <a:r>
              <a:rPr lang="en-US" dirty="0"/>
              <a:t>{57}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{13}</a:t>
            </a:r>
            <a:r>
              <a:rPr lang="en-US" dirty="0">
                <a:sym typeface="Symbol" pitchFamily="18" charset="2"/>
              </a:rPr>
              <a:t> 	</a:t>
            </a:r>
            <a:r>
              <a:rPr lang="en-US" dirty="0"/>
              <a:t>= {57}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(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{01}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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{02}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sym typeface="Symbol" pitchFamily="18" charset="2"/>
              </a:rPr>
              <a:t> {10})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/>
              <a:t>		= {57} </a:t>
            </a:r>
            <a:r>
              <a:rPr lang="en-US" dirty="0">
                <a:sym typeface="Symbol" pitchFamily="18" charset="2"/>
              </a:rPr>
              <a:t> (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</a:rPr>
              <a:t>{01}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 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{02}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 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  <a:sym typeface="Symbol" pitchFamily="18" charset="2"/>
              </a:rPr>
              <a:t>{10}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/>
              <a:t>   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/>
              <a:t>		= (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</a:rPr>
              <a:t>{57} 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  <a:sym typeface="Symbol" pitchFamily="18" charset="2"/>
              </a:rPr>
              <a:t> {01}</a:t>
            </a:r>
            <a:r>
              <a:rPr lang="en-US" dirty="0">
                <a:sym typeface="Symbol" pitchFamily="18" charset="2"/>
              </a:rPr>
              <a:t>)  </a:t>
            </a:r>
            <a:r>
              <a:rPr lang="en-US" dirty="0"/>
              <a:t>(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{57} 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 {02}</a:t>
            </a:r>
            <a:r>
              <a:rPr lang="en-US" dirty="0">
                <a:sym typeface="Symbol" pitchFamily="18" charset="2"/>
              </a:rPr>
              <a:t>)  </a:t>
            </a:r>
            <a:r>
              <a:rPr lang="en-US" dirty="0"/>
              <a:t>(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{57} 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  <a:sym typeface="Symbol" pitchFamily="18" charset="2"/>
              </a:rPr>
              <a:t> {10}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>
                <a:sym typeface="Symbol" pitchFamily="18" charset="2"/>
              </a:rPr>
              <a:t>	                = </a:t>
            </a:r>
            <a:r>
              <a:rPr lang="en-US" dirty="0">
                <a:effectLst>
                  <a:glow rad="101600">
                    <a:srgbClr val="7030A0">
                      <a:alpha val="60000"/>
                    </a:srgbClr>
                  </a:glow>
                </a:effectLst>
                <a:sym typeface="Symbol" pitchFamily="18" charset="2"/>
              </a:rPr>
              <a:t>{57}</a:t>
            </a:r>
            <a:r>
              <a:rPr lang="en-US" dirty="0">
                <a:sym typeface="Symbol" pitchFamily="18" charset="2"/>
              </a:rPr>
              <a:t>  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{</a:t>
            </a:r>
            <a:r>
              <a:rPr lang="en-US" dirty="0" err="1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ae</a:t>
            </a: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sym typeface="Symbol" pitchFamily="18" charset="2"/>
              </a:rPr>
              <a:t>}</a:t>
            </a:r>
            <a:r>
              <a:rPr lang="en-US" dirty="0">
                <a:sym typeface="Symbol" pitchFamily="18" charset="2"/>
              </a:rPr>
              <a:t>  </a:t>
            </a:r>
            <a:r>
              <a:rPr lang="en-US" dirty="0">
                <a:effectLst>
                  <a:glow rad="101600">
                    <a:srgbClr val="C00000">
                      <a:alpha val="60000"/>
                    </a:srgbClr>
                  </a:glow>
                </a:effectLst>
                <a:sym typeface="Symbol" pitchFamily="18" charset="2"/>
              </a:rPr>
              <a:t>{07}</a:t>
            </a:r>
          </a:p>
          <a:p>
            <a:pPr>
              <a:buNone/>
              <a:tabLst>
                <a:tab pos="1714500" algn="l"/>
              </a:tabLst>
            </a:pPr>
            <a:r>
              <a:rPr lang="en-US" dirty="0">
                <a:sym typeface="Symbol" pitchFamily="18" charset="2"/>
              </a:rPr>
              <a:t>		= {</a:t>
            </a:r>
            <a:r>
              <a:rPr lang="en-US" dirty="0" err="1">
                <a:sym typeface="Symbol" pitchFamily="18" charset="2"/>
              </a:rPr>
              <a:t>fe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Finite Field Multiply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781800" y="1676400"/>
            <a:ext cx="3200400" cy="6095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19024" y="1828801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These are hexadecimal </a:t>
            </a:r>
            <a:r>
              <a:rPr lang="en-US" sz="1400" smtClean="0">
                <a:solidFill>
                  <a:srgbClr val="FF0000"/>
                </a:solidFill>
              </a:rPr>
              <a:t>numbers {xx}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13802" y="3733800"/>
            <a:ext cx="3200400" cy="6095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22247" y="3885477"/>
            <a:ext cx="2983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{10} in hex is 16, not decimal 10!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detailed multiplication example on the Lectures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6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AES</a:t>
            </a:r>
          </a:p>
          <a:p>
            <a:r>
              <a:rPr lang="en-US" dirty="0" smtClean="0"/>
              <a:t>Use the FIPS 197 spec as your guide</a:t>
            </a:r>
          </a:p>
          <a:p>
            <a:pPr lvl="1"/>
            <a:r>
              <a:rPr lang="en-US" dirty="0" smtClean="0"/>
              <a:t>Avoid looking at code on the Internet</a:t>
            </a:r>
          </a:p>
          <a:p>
            <a:pPr lvl="1"/>
            <a:r>
              <a:rPr lang="en-US" dirty="0" smtClean="0"/>
              <a:t>Challenge yourself to implement the algorithm based on sources mentioned in the lab specification</a:t>
            </a:r>
          </a:p>
          <a:p>
            <a:pPr lvl="1"/>
            <a:r>
              <a:rPr lang="en-US" dirty="0" smtClean="0"/>
              <a:t>The standard provides programming language independent pseudo-code</a:t>
            </a:r>
          </a:p>
          <a:p>
            <a:pPr lvl="1"/>
            <a:r>
              <a:rPr lang="en-US" dirty="0" smtClean="0"/>
              <a:t>20 pages at the end of the spec has complete, step-by-step debugging information to check your solution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Lab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Nb</a:t>
            </a:r>
            <a:r>
              <a:rPr lang="en-US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/>
              <a:t>– Number of columns in the State</a:t>
            </a:r>
          </a:p>
          <a:p>
            <a:pPr lvl="1"/>
            <a:r>
              <a:rPr lang="en-US" dirty="0" smtClean="0"/>
              <a:t>For AES, </a:t>
            </a:r>
            <a:r>
              <a:rPr lang="en-US" dirty="0" err="1" smtClean="0"/>
              <a:t>Nb</a:t>
            </a:r>
            <a:r>
              <a:rPr lang="en-US" dirty="0" smtClean="0"/>
              <a:t> = 4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Nk</a:t>
            </a:r>
            <a:r>
              <a:rPr lang="en-US" dirty="0" smtClean="0"/>
              <a:t> – Number of 32-bit words in the Key</a:t>
            </a:r>
          </a:p>
          <a:p>
            <a:pPr lvl="1"/>
            <a:r>
              <a:rPr lang="en-US" dirty="0" smtClean="0"/>
              <a:t>For AES, </a:t>
            </a:r>
            <a:r>
              <a:rPr lang="en-US" dirty="0" err="1" smtClean="0"/>
              <a:t>Nk</a:t>
            </a:r>
            <a:r>
              <a:rPr lang="en-US" dirty="0" smtClean="0"/>
              <a:t> = 4, 6, or 8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Nr</a:t>
            </a:r>
            <a:r>
              <a:rPr lang="en-US" dirty="0" smtClean="0"/>
              <a:t> – Number of rounds (function of </a:t>
            </a:r>
            <a:r>
              <a:rPr lang="en-US" dirty="0" err="1" smtClean="0"/>
              <a:t>Nb</a:t>
            </a:r>
            <a:r>
              <a:rPr lang="en-US" dirty="0" smtClean="0"/>
              <a:t> and 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AES, Nr = 10, 12, or 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to state array</a:t>
            </a:r>
          </a:p>
          <a:p>
            <a:endParaRPr lang="en-US" dirty="0" smtClean="0"/>
          </a:p>
          <a:p>
            <a:r>
              <a:rPr lang="en-US" dirty="0" smtClean="0"/>
              <a:t>Transformations (and their inverses)</a:t>
            </a:r>
          </a:p>
          <a:p>
            <a:pPr lvl="2"/>
            <a:r>
              <a:rPr lang="en-US" dirty="0" err="1" smtClean="0"/>
              <a:t>AddRoundKey</a:t>
            </a:r>
            <a:endParaRPr lang="en-US" dirty="0" smtClean="0"/>
          </a:p>
          <a:p>
            <a:pPr lvl="2"/>
            <a:r>
              <a:rPr lang="en-US" dirty="0" err="1" smtClean="0"/>
              <a:t>SubBytes</a:t>
            </a:r>
            <a:endParaRPr lang="en-US" dirty="0" smtClean="0"/>
          </a:p>
          <a:p>
            <a:pPr lvl="2"/>
            <a:r>
              <a:rPr lang="en-US" dirty="0" err="1" smtClean="0"/>
              <a:t>ShiftRows</a:t>
            </a:r>
            <a:endParaRPr lang="en-US" dirty="0" smtClean="0"/>
          </a:p>
          <a:p>
            <a:pPr lvl="2"/>
            <a:r>
              <a:rPr lang="en-US" dirty="0" err="1" smtClean="0"/>
              <a:t>MixColumns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 Expansion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Flash demo URL on course </a:t>
            </a:r>
            <a:r>
              <a:rPr lang="en-US" b="1" dirty="0" smtClean="0"/>
              <a:t>Lectures</a:t>
            </a:r>
            <a:r>
              <a:rPr lang="en-US" dirty="0" smtClean="0"/>
              <a:t> page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Workings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905001"/>
            <a:ext cx="79248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AES uses the finite field GF(2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Polynomials of degree 8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</a:t>
            </a:r>
            <a:r>
              <a:rPr lang="en-US" sz="2400" baseline="-25000" dirty="0"/>
              <a:t>7</a:t>
            </a:r>
            <a:r>
              <a:rPr lang="en-US" sz="2400" dirty="0"/>
              <a:t>x</a:t>
            </a:r>
            <a:r>
              <a:rPr lang="en-US" sz="2400" baseline="30000" dirty="0"/>
              <a:t>7</a:t>
            </a:r>
            <a:r>
              <a:rPr lang="en-US" sz="2400" dirty="0"/>
              <a:t> + b</a:t>
            </a:r>
            <a:r>
              <a:rPr lang="en-US" sz="2400" baseline="-25000" dirty="0"/>
              <a:t>6</a:t>
            </a:r>
            <a:r>
              <a:rPr lang="en-US" sz="2400" dirty="0"/>
              <a:t>x</a:t>
            </a:r>
            <a:r>
              <a:rPr lang="en-US" sz="2400" baseline="30000" dirty="0"/>
              <a:t>6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x</a:t>
            </a:r>
            <a:r>
              <a:rPr lang="en-US" sz="2400" baseline="30000" dirty="0"/>
              <a:t>5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x</a:t>
            </a:r>
            <a:r>
              <a:rPr lang="en-US" sz="2400" baseline="30000" dirty="0"/>
              <a:t>4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b</a:t>
            </a:r>
            <a:r>
              <a:rPr lang="en-US" sz="2400" baseline="-25000" dirty="0"/>
              <a:t>1</a:t>
            </a:r>
            <a:r>
              <a:rPr lang="en-US" sz="2400" dirty="0"/>
              <a:t>x + b</a:t>
            </a:r>
            <a:r>
              <a:rPr lang="en-US" sz="2400" baseline="-25000" dirty="0"/>
              <a:t>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{b</a:t>
            </a:r>
            <a:r>
              <a:rPr lang="en-US" baseline="-25000" dirty="0" smtClean="0"/>
              <a:t>7</a:t>
            </a:r>
            <a:r>
              <a:rPr lang="en-US" dirty="0" smtClean="0"/>
              <a:t>, b</a:t>
            </a:r>
            <a:r>
              <a:rPr lang="en-US" baseline="-25000" dirty="0" smtClean="0"/>
              <a:t>6</a:t>
            </a:r>
            <a:r>
              <a:rPr lang="en-US" dirty="0" smtClean="0"/>
              <a:t>, b</a:t>
            </a:r>
            <a:r>
              <a:rPr lang="en-US" baseline="-25000" dirty="0" smtClean="0"/>
              <a:t>5</a:t>
            </a:r>
            <a:r>
              <a:rPr lang="en-US" dirty="0" smtClean="0"/>
              <a:t>, b</a:t>
            </a:r>
            <a:r>
              <a:rPr lang="en-US" baseline="-25000" dirty="0" smtClean="0"/>
              <a:t>4</a:t>
            </a:r>
            <a:r>
              <a:rPr lang="en-US" dirty="0" smtClean="0"/>
              <a:t>, b</a:t>
            </a:r>
            <a:r>
              <a:rPr lang="en-US" baseline="-25000" dirty="0" smtClean="0"/>
              <a:t>3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0</a:t>
            </a:r>
            <a:r>
              <a:rPr lang="en-US" dirty="0" smtClean="0"/>
              <a:t>}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Byte notation for the element: x</a:t>
            </a:r>
            <a:r>
              <a:rPr lang="en-US" baseline="30000" dirty="0" smtClean="0"/>
              <a:t>6</a:t>
            </a:r>
            <a:r>
              <a:rPr lang="en-US" dirty="0" smtClean="0"/>
              <a:t> + x</a:t>
            </a:r>
            <a:r>
              <a:rPr lang="en-US" baseline="30000" dirty="0" smtClean="0"/>
              <a:t>5</a:t>
            </a:r>
            <a:r>
              <a:rPr lang="en-US" dirty="0" smtClean="0"/>
              <a:t> + x + 1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</a:t>
            </a:r>
            <a:r>
              <a:rPr lang="en-US" dirty="0" smtClean="0"/>
              <a:t>x</a:t>
            </a:r>
            <a:r>
              <a:rPr lang="en-US" baseline="30000" dirty="0" smtClean="0"/>
              <a:t>7</a:t>
            </a:r>
            <a:r>
              <a:rPr lang="en-US" dirty="0" smtClean="0"/>
              <a:t> +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n-US" dirty="0" smtClean="0"/>
              <a:t>x</a:t>
            </a:r>
            <a:r>
              <a:rPr lang="en-US" baseline="30000" dirty="0" smtClean="0"/>
              <a:t>6</a:t>
            </a:r>
            <a:r>
              <a:rPr lang="en-US" dirty="0" smtClean="0"/>
              <a:t> +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n-US" dirty="0" smtClean="0"/>
              <a:t>x</a:t>
            </a:r>
            <a:r>
              <a:rPr lang="en-US" baseline="30000" dirty="0" smtClean="0"/>
              <a:t>5</a:t>
            </a:r>
            <a:r>
              <a:rPr lang="en-US" dirty="0" smtClean="0"/>
              <a:t> +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+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</a:t>
            </a: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n-US" dirty="0" smtClean="0"/>
              <a:t>x +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{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11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000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11</a:t>
            </a:r>
            <a:r>
              <a:rPr lang="en-US" dirty="0" smtClean="0"/>
              <a:t>} – binary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{63} – hex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Has its own arithmetic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Addition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Multiplication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(XOR)</a:t>
            </a:r>
          </a:p>
          <a:p>
            <a:pPr lvl="1"/>
            <a:r>
              <a:rPr lang="en-US" dirty="0" smtClean="0"/>
              <a:t>(x</a:t>
            </a:r>
            <a:r>
              <a:rPr lang="en-US" baseline="30000" dirty="0" smtClean="0"/>
              <a:t>6</a:t>
            </a:r>
            <a:r>
              <a:rPr lang="en-US" dirty="0" smtClean="0"/>
              <a:t> + x</a:t>
            </a:r>
            <a:r>
              <a:rPr lang="en-US" baseline="30000" dirty="0" smtClean="0"/>
              <a:t>4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  <a:r>
              <a:rPr lang="en-US" dirty="0" smtClean="0"/>
              <a:t> + x + 1) + (x</a:t>
            </a:r>
            <a:r>
              <a:rPr lang="en-US" baseline="30000" dirty="0" smtClean="0"/>
              <a:t>7</a:t>
            </a:r>
            <a:r>
              <a:rPr lang="en-US" dirty="0" smtClean="0"/>
              <a:t> + x + 1) = x</a:t>
            </a:r>
            <a:r>
              <a:rPr lang="en-US" baseline="30000" dirty="0" smtClean="0"/>
              <a:t>7</a:t>
            </a:r>
            <a:r>
              <a:rPr lang="en-US" dirty="0" smtClean="0"/>
              <a:t> + x</a:t>
            </a:r>
            <a:r>
              <a:rPr lang="en-US" baseline="30000" dirty="0" smtClean="0"/>
              <a:t>6</a:t>
            </a:r>
            <a:r>
              <a:rPr lang="en-US" dirty="0" smtClean="0"/>
              <a:t> + x</a:t>
            </a:r>
            <a:r>
              <a:rPr lang="en-US" baseline="30000" dirty="0" smtClean="0"/>
              <a:t>4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{01010111} </a:t>
            </a:r>
            <a:r>
              <a:rPr lang="en-US" dirty="0" smtClean="0">
                <a:sym typeface="Symbol" pitchFamily="18" charset="2"/>
              </a:rPr>
              <a:t> {10000011} = {11010100}</a:t>
            </a:r>
          </a:p>
          <a:p>
            <a:pPr lvl="1"/>
            <a:r>
              <a:rPr lang="en-US" dirty="0" smtClean="0"/>
              <a:t>{57} </a:t>
            </a:r>
            <a:r>
              <a:rPr lang="en-US" dirty="0" smtClean="0">
                <a:sym typeface="Symbol" pitchFamily="18" charset="2"/>
              </a:rPr>
              <a:t> {83} = {d4}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Multiplication is tricky</a:t>
            </a:r>
          </a:p>
          <a:p>
            <a:pPr lvl="1"/>
            <a:r>
              <a:rPr lang="en-US" dirty="0" smtClean="0"/>
              <a:t>Study section 4.2 in the spec</a:t>
            </a:r>
          </a:p>
          <a:p>
            <a:pPr lvl="1"/>
            <a:r>
              <a:rPr lang="en-US" dirty="0" smtClean="0"/>
              <a:t>In 4.2.1, a paragraph describes what your implementation will do. Study it. Difficult to interpret.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Field Arithmetic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0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874838"/>
            <a:ext cx="8763000" cy="36877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30000" dirty="0" smtClean="0"/>
              <a:t>6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i="1" dirty="0" smtClean="0"/>
              <a:t>x </a:t>
            </a:r>
            <a:r>
              <a:rPr lang="en-US" dirty="0" smtClean="0"/>
              <a:t>+1) (</a:t>
            </a:r>
            <a:r>
              <a:rPr lang="en-US" i="1" dirty="0" smtClean="0"/>
              <a:t>x</a:t>
            </a:r>
            <a:r>
              <a:rPr lang="en-US" baseline="30000" dirty="0" smtClean="0"/>
              <a:t>7</a:t>
            </a:r>
            <a:r>
              <a:rPr lang="en-US" dirty="0" smtClean="0"/>
              <a:t> + </a:t>
            </a:r>
            <a:r>
              <a:rPr lang="en-US" i="1" dirty="0" smtClean="0"/>
              <a:t>x </a:t>
            </a:r>
            <a:r>
              <a:rPr lang="en-US" dirty="0" smtClean="0"/>
              <a:t>+1) =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i="1" dirty="0" smtClean="0"/>
              <a:t>	x</a:t>
            </a:r>
            <a:r>
              <a:rPr lang="en-US" baseline="30000" dirty="0" smtClean="0"/>
              <a:t>13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11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9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8</a:t>
            </a:r>
            <a:r>
              <a:rPr lang="en-US" dirty="0" smtClean="0"/>
              <a:t> + </a:t>
            </a:r>
            <a:r>
              <a:rPr lang="en-US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dirty="0" smtClean="0"/>
              <a:t> +</a:t>
            </a:r>
            <a:r>
              <a:rPr lang="en-US" i="1" dirty="0" smtClean="0"/>
              <a:t> </a:t>
            </a:r>
            <a:r>
              <a:rPr lang="en-US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7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5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dirty="0" smtClean="0"/>
              <a:t> + </a:t>
            </a:r>
            <a:r>
              <a:rPr lang="en-US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i="1" dirty="0" smtClean="0"/>
              <a:t> </a:t>
            </a:r>
            <a:r>
              <a:rPr lang="en-US" dirty="0" smtClean="0"/>
              <a:t>+</a:t>
            </a:r>
            <a:r>
              <a:rPr lang="en-US" i="1" dirty="0" smtClean="0"/>
              <a:t> x</a:t>
            </a:r>
            <a:r>
              <a:rPr lang="en-US" baseline="30000" dirty="0" smtClean="0"/>
              <a:t>6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+ </a:t>
            </a:r>
            <a:r>
              <a:rPr lang="en-US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dirty="0" smtClean="0"/>
              <a:t> + </a:t>
            </a:r>
            <a:r>
              <a:rPr lang="en-US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i="1" dirty="0" smtClean="0"/>
              <a:t> </a:t>
            </a:r>
            <a:r>
              <a:rPr lang="en-US" dirty="0" smtClean="0"/>
              <a:t>+1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			    </a:t>
            </a:r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13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11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9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8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6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13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11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9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8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6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i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x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+1</a:t>
            </a:r>
            <a:r>
              <a:rPr lang="en-US" dirty="0" smtClean="0"/>
              <a:t> modulo ( </a:t>
            </a:r>
            <a:r>
              <a:rPr lang="en-US" i="1" dirty="0" smtClean="0"/>
              <a:t>x</a:t>
            </a:r>
            <a:r>
              <a:rPr lang="en-US" baseline="30000" dirty="0" smtClean="0"/>
              <a:t>8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i="1" dirty="0" smtClean="0"/>
              <a:t>x </a:t>
            </a:r>
            <a:r>
              <a:rPr lang="en-US" dirty="0" smtClean="0"/>
              <a:t>+1)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			             = </a:t>
            </a:r>
            <a:r>
              <a:rPr lang="en-US" i="1" dirty="0" smtClean="0"/>
              <a:t>x</a:t>
            </a:r>
            <a:r>
              <a:rPr lang="en-US" baseline="30000" dirty="0" smtClean="0"/>
              <a:t>7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baseline="30000" dirty="0" smtClean="0"/>
              <a:t>6</a:t>
            </a:r>
            <a:r>
              <a:rPr lang="en-US" dirty="0" smtClean="0"/>
              <a:t> +1.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sz="4400" dirty="0"/>
              <a:t>Finite Field Multiplication (</a:t>
            </a:r>
            <a:r>
              <a:rPr lang="en-US" sz="4400" dirty="0">
                <a:sym typeface="Symbol" pitchFamily="18" charset="2"/>
              </a:rPr>
              <a:t></a:t>
            </a:r>
            <a:r>
              <a:rPr lang="en-US" sz="4400" dirty="0"/>
              <a:t>)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943600" y="1219200"/>
            <a:ext cx="2743200" cy="838200"/>
          </a:xfrm>
          <a:prstGeom prst="wedgeRoundRectCallout">
            <a:avLst>
              <a:gd name="adj1" fmla="val -21758"/>
              <a:gd name="adj2" fmla="val 8219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These cancel out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772400" y="5334000"/>
            <a:ext cx="2743200" cy="838200"/>
          </a:xfrm>
          <a:prstGeom prst="wedgeRoundRectCallout">
            <a:avLst>
              <a:gd name="adj1" fmla="val -20369"/>
              <a:gd name="adj2" fmla="val -90530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Irreducible Polynomial</a:t>
            </a:r>
          </a:p>
        </p:txBody>
      </p:sp>
    </p:spTree>
    <p:extLst>
      <p:ext uri="{BB962C8B-B14F-4D97-AF65-F5344CB8AC3E}">
        <p14:creationId xmlns:p14="http://schemas.microsoft.com/office/powerpoint/2010/main" val="90853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2057401"/>
            <a:ext cx="8382000" cy="4068763"/>
          </a:xfrm>
        </p:spPr>
        <p:txBody>
          <a:bodyPr/>
          <a:lstStyle/>
          <a:p>
            <a:r>
              <a:rPr lang="en-US" dirty="0" smtClean="0"/>
              <a:t>There’s a better way</a:t>
            </a:r>
          </a:p>
          <a:p>
            <a:pPr lvl="1"/>
            <a:r>
              <a:rPr lang="en-US" dirty="0" smtClean="0"/>
              <a:t>Patterned after the divide and conquer modular exponentiation algorithm (CS 312)</a:t>
            </a:r>
          </a:p>
          <a:p>
            <a:pPr lvl="1"/>
            <a:r>
              <a:rPr lang="en-US" dirty="0" err="1" smtClean="0"/>
              <a:t>xtime</a:t>
            </a:r>
            <a:r>
              <a:rPr lang="en-US" dirty="0" smtClean="0"/>
              <a:t>() – very efficiently multiplies its input by {02}</a:t>
            </a:r>
          </a:p>
          <a:p>
            <a:pPr lvl="2"/>
            <a:r>
              <a:rPr lang="en-US" dirty="0" smtClean="0"/>
              <a:t>This is the same as multiplying a polynomial by x</a:t>
            </a:r>
          </a:p>
          <a:p>
            <a:pPr lvl="3"/>
            <a:r>
              <a:rPr lang="en-US" dirty="0" smtClean="0"/>
              <a:t>think about what is the binary representation of the polynomial x?</a:t>
            </a:r>
          </a:p>
          <a:p>
            <a:pPr lvl="2"/>
            <a:r>
              <a:rPr lang="en-US" dirty="0" smtClean="0"/>
              <a:t>Figure out when the mod operation should occur. </a:t>
            </a:r>
          </a:p>
          <a:p>
            <a:endParaRPr lang="en-US" dirty="0" smtClean="0"/>
          </a:p>
          <a:p>
            <a:r>
              <a:rPr lang="en-US" dirty="0" smtClean="0"/>
              <a:t>Multiplication by higher powers can be accomplished through repeated applications of </a:t>
            </a:r>
            <a:r>
              <a:rPr lang="en-US" dirty="0" err="1" smtClean="0"/>
              <a:t>xtime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Finite Field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16412</TotalTime>
  <Words>848</Words>
  <Application>Microsoft Macintosh PowerPoint</Application>
  <PresentationFormat>Widescreen</PresentationFormat>
  <Paragraphs>117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Century Gothic</vt:lpstr>
      <vt:lpstr>Courier New</vt:lpstr>
      <vt:lpstr>Palatino Linotype</vt:lpstr>
      <vt:lpstr>Symbol</vt:lpstr>
      <vt:lpstr>Times New Roman</vt:lpstr>
      <vt:lpstr>Wingdings</vt:lpstr>
      <vt:lpstr>Arial</vt:lpstr>
      <vt:lpstr>Executive</vt:lpstr>
      <vt:lpstr>AES</vt:lpstr>
      <vt:lpstr>Programming Lab #1</vt:lpstr>
      <vt:lpstr>AES Parameters</vt:lpstr>
      <vt:lpstr>AES methods</vt:lpstr>
      <vt:lpstr>Inner Workings</vt:lpstr>
      <vt:lpstr>Finite Fields</vt:lpstr>
      <vt:lpstr>Finite Field Arithmetic</vt:lpstr>
      <vt:lpstr>Finite Field Multiplication ()</vt:lpstr>
      <vt:lpstr>Efficient Finite Field Multiply</vt:lpstr>
      <vt:lpstr>Efficient Finite Field Multiply</vt:lpstr>
      <vt:lpstr>Efficient Finite Field Multiply</vt:lpstr>
      <vt:lpstr>PowerPoint Presentation</vt:lpstr>
    </vt:vector>
  </TitlesOfParts>
  <Manager/>
  <Company>byu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Post-Mortem</dc:title>
  <dc:subject/>
  <dc:creator>isrl</dc:creator>
  <cp:keywords/>
  <dc:description/>
  <cp:lastModifiedBy>Microsoft Office User</cp:lastModifiedBy>
  <cp:revision>164</cp:revision>
  <cp:lastPrinted>2017-09-05T17:08:24Z</cp:lastPrinted>
  <dcterms:created xsi:type="dcterms:W3CDTF">2007-06-21T21:35:42Z</dcterms:created>
  <dcterms:modified xsi:type="dcterms:W3CDTF">2017-09-07T19:28:15Z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TC010184551033</vt:lpwstr>
  </property>
</Properties>
</file>