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2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63" r:id="rId5"/>
    <p:sldId id="271" r:id="rId6"/>
    <p:sldId id="272" r:id="rId7"/>
    <p:sldId id="269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344" autoAdjust="0"/>
    <p:restoredTop sz="93910" autoAdjust="0"/>
  </p:normalViewPr>
  <p:slideViewPr>
    <p:cSldViewPr>
      <p:cViewPr>
        <p:scale>
          <a:sx n="178" d="100"/>
          <a:sy n="178" d="100"/>
        </p:scale>
        <p:origin x="2640" y="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microsoft.com/office/2007/relationships/hdphoto" Target="../media/hdphoto1.wdp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11/8/16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720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msdn2.microsoft.com/en-us/library/ms972818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67892" y="0"/>
            <a:ext cx="28761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800" y="6396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Slides by Kent Seamons and Tim van </a:t>
            </a:r>
            <a:r>
              <a:rPr lang="en-US" sz="1200" dirty="0" err="1" smtClean="0"/>
              <a:t>der</a:t>
            </a:r>
            <a:r>
              <a:rPr lang="en-US" sz="1200" dirty="0" smtClean="0"/>
              <a:t> Horst</a:t>
            </a:r>
          </a:p>
          <a:p>
            <a:pPr algn="r"/>
            <a:r>
              <a:rPr lang="en-US" sz="1200" dirty="0" smtClean="0"/>
              <a:t>Last Updated: Nov </a:t>
            </a:r>
            <a:r>
              <a:rPr lang="en-US" sz="1200" dirty="0"/>
              <a:t>8</a:t>
            </a:r>
            <a:r>
              <a:rPr lang="en-US" sz="1200" dirty="0" smtClean="0"/>
              <a:t>, 2016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approaches to defend against a buffer overflow attack?</a:t>
            </a:r>
          </a:p>
          <a:p>
            <a:pPr lvl="1"/>
            <a:r>
              <a:rPr lang="en-US" dirty="0" smtClean="0"/>
              <a:t>What are the pros/cons of each?</a:t>
            </a:r>
          </a:p>
          <a:p>
            <a:r>
              <a:rPr lang="en-US" dirty="0" smtClean="0"/>
              <a:t>Is a buffer overflow only useful for a remote attack?</a:t>
            </a:r>
          </a:p>
          <a:p>
            <a:r>
              <a:rPr lang="en-US" dirty="0" smtClean="0"/>
              <a:t>(True or False) Making the stack non-executable makes a stack smashing attack impossible?</a:t>
            </a:r>
          </a:p>
          <a:p>
            <a:r>
              <a:rPr lang="en-US" dirty="0" smtClean="0"/>
              <a:t>(True or False) If your web server is written in Java, it is not vulnerable to a stack smashing attack?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principle of least privilege</a:t>
            </a:r>
            <a:r>
              <a:rPr lang="en-US" dirty="0" smtClean="0"/>
              <a:t> and how does it relate to buffer overflow attacks?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Manipulation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main integer manipulations that can lead to security vulnerabilities</a:t>
            </a:r>
          </a:p>
          <a:p>
            <a:pPr lvl="1"/>
            <a:r>
              <a:rPr lang="en-US" dirty="0" smtClean="0"/>
              <a:t>Overflow and underflow</a:t>
            </a:r>
          </a:p>
          <a:p>
            <a:pPr lvl="1"/>
            <a:r>
              <a:rPr lang="en-US" dirty="0" smtClean="0"/>
              <a:t>Signed vs. unsigned errors</a:t>
            </a:r>
          </a:p>
          <a:p>
            <a:pPr lvl="1"/>
            <a:r>
              <a:rPr lang="en-US" dirty="0" smtClean="0"/>
              <a:t>Truncation</a:t>
            </a:r>
          </a:p>
          <a:p>
            <a:endParaRPr lang="en-US" dirty="0" smtClean="0"/>
          </a:p>
          <a:p>
            <a:r>
              <a:rPr lang="en-US" dirty="0" smtClean="0"/>
              <a:t>Reviewing Code for Integer Manipulation Vulnerabilities</a:t>
            </a:r>
          </a:p>
          <a:p>
            <a:pPr lvl="1"/>
            <a:r>
              <a:rPr lang="en-US" dirty="0" smtClean="0">
                <a:hlinkClick r:id="rId2"/>
              </a:rPr>
              <a:t>http://msdn2.microsoft.com/en-us/library/ms972818.aspx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</a:t>
            </a:r>
            <a:r>
              <a:rPr lang="en-US" dirty="0" smtClean="0"/>
              <a:t>security vulnerability</a:t>
            </a:r>
          </a:p>
          <a:p>
            <a:r>
              <a:rPr lang="en-US" dirty="0" smtClean="0"/>
              <a:t>Root cause</a:t>
            </a:r>
          </a:p>
          <a:p>
            <a:pPr lvl="1"/>
            <a:r>
              <a:rPr lang="en-US" dirty="0" smtClean="0"/>
              <a:t>Unsafe programming </a:t>
            </a:r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The problem would disappear if we would write correct code</a:t>
            </a:r>
            <a:endParaRPr lang="en-US" dirty="0" smtClean="0"/>
          </a:p>
          <a:p>
            <a:r>
              <a:rPr lang="en-US" dirty="0" smtClean="0"/>
              <a:t>What areas of process memory are vulnerable to a buffer overflow?</a:t>
            </a:r>
          </a:p>
          <a:p>
            <a:pPr lvl="1"/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Code/Data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Smashing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specific </a:t>
            </a:r>
            <a:r>
              <a:rPr lang="en-US" dirty="0" smtClean="0"/>
              <a:t>kind of </a:t>
            </a:r>
            <a:r>
              <a:rPr lang="en-US" dirty="0" smtClean="0"/>
              <a:t>buffer overflow attack</a:t>
            </a:r>
          </a:p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During a function call, the return address is pushed on the stack</a:t>
            </a:r>
          </a:p>
          <a:p>
            <a:pPr lvl="1"/>
            <a:r>
              <a:rPr lang="en-US" dirty="0" smtClean="0"/>
              <a:t>An attacker overflows a buffer (local variable)</a:t>
            </a:r>
          </a:p>
          <a:p>
            <a:pPr lvl="1"/>
            <a:r>
              <a:rPr lang="en-US" dirty="0" smtClean="0"/>
              <a:t>The return address on the stack is overwritten to point to an existing function or to injected code</a:t>
            </a:r>
          </a:p>
          <a:p>
            <a:pPr lvl="1"/>
            <a:r>
              <a:rPr lang="en-US" dirty="0" smtClean="0"/>
              <a:t>During the function return the instruction pointer is set to the new </a:t>
            </a:r>
            <a:r>
              <a:rPr lang="en-US" dirty="0" smtClean="0"/>
              <a:t>return address value </a:t>
            </a:r>
            <a:r>
              <a:rPr lang="en-US" dirty="0" smtClean="0"/>
              <a:t>stored on the stack, not the original </a:t>
            </a:r>
            <a:r>
              <a:rPr lang="en-US" dirty="0" smtClean="0"/>
              <a:t>return address that was pushed on the stack </a:t>
            </a:r>
            <a:r>
              <a:rPr lang="en-US" dirty="0" smtClean="0"/>
              <a:t>as the function was called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Code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a typeface="Arial" charset="0"/>
                <a:cs typeface="Arial" charset="0"/>
              </a:rPr>
              <a:t>This code snippet caused the Morris Worm (1988)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gets(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Code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*input)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//make a local working copy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[1024];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input);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58200" cy="4572000"/>
          </a:xfrm>
        </p:spPr>
        <p:txBody>
          <a:bodyPr/>
          <a:lstStyle/>
          <a:p>
            <a:r>
              <a:rPr lang="en-US" dirty="0" smtClean="0"/>
              <a:t>Usually </a:t>
            </a:r>
            <a:r>
              <a:rPr lang="en-US" dirty="0" smtClean="0"/>
              <a:t>there is only one write operation that is vulnerable</a:t>
            </a:r>
          </a:p>
          <a:p>
            <a:pPr lvl="1"/>
            <a:r>
              <a:rPr lang="en-US" dirty="0" smtClean="0"/>
              <a:t>The attacker has one operation to overwrite the return address</a:t>
            </a:r>
          </a:p>
          <a:p>
            <a:pPr lvl="1"/>
            <a:r>
              <a:rPr lang="en-US" dirty="0" smtClean="0"/>
              <a:t>The stack frame is usually corrupted so that the </a:t>
            </a:r>
            <a:r>
              <a:rPr lang="en-US" dirty="0" smtClean="0"/>
              <a:t>program </a:t>
            </a:r>
            <a:r>
              <a:rPr lang="en-US" dirty="0" smtClean="0"/>
              <a:t>crashes sometime after </a:t>
            </a:r>
            <a:r>
              <a:rPr lang="en-US" dirty="0" smtClean="0"/>
              <a:t>the buffer is </a:t>
            </a:r>
            <a:r>
              <a:rPr lang="en-US" dirty="0" smtClean="0"/>
              <a:t>overflowed</a:t>
            </a:r>
          </a:p>
          <a:p>
            <a:pPr lvl="2"/>
            <a:r>
              <a:rPr lang="en-US" dirty="0" smtClean="0"/>
              <a:t>But the attack may be executed before the crash occurs</a:t>
            </a:r>
            <a:endParaRPr lang="en-US" dirty="0" smtClean="0"/>
          </a:p>
          <a:p>
            <a:pPr lvl="1"/>
            <a:r>
              <a:rPr lang="en-US" dirty="0" smtClean="0"/>
              <a:t>Remote attacker doesn’t know the exact address location of the injected attack code</a:t>
            </a:r>
          </a:p>
          <a:p>
            <a:pPr lvl="2"/>
            <a:r>
              <a:rPr lang="en-US" dirty="0" smtClean="0"/>
              <a:t>NOP Sled helps create a window of opportunity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Stack Smashing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stack normally operate during a function call/return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Where is the stack in memory?</a:t>
            </a:r>
          </a:p>
          <a:p>
            <a:pPr lvl="1"/>
            <a:r>
              <a:rPr lang="en-US" dirty="0" smtClean="0"/>
              <a:t>How do the base pointer (</a:t>
            </a:r>
            <a:r>
              <a:rPr lang="en-US" dirty="0" err="1" smtClean="0"/>
              <a:t>ebp</a:t>
            </a:r>
            <a:r>
              <a:rPr lang="en-US" dirty="0" smtClean="0"/>
              <a:t>) and stack pointer (</a:t>
            </a:r>
            <a:r>
              <a:rPr lang="en-US" dirty="0" err="1" smtClean="0"/>
              <a:t>esp</a:t>
            </a:r>
            <a:r>
              <a:rPr lang="en-US" dirty="0" smtClean="0"/>
              <a:t>) work?</a:t>
            </a:r>
          </a:p>
          <a:p>
            <a:pPr lvl="1"/>
            <a:r>
              <a:rPr lang="en-US" dirty="0" smtClean="0"/>
              <a:t>How are local variables placed on the stack?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Describe how an attacker can inject code on the stack</a:t>
            </a:r>
          </a:p>
          <a:p>
            <a:r>
              <a:rPr lang="en-US" dirty="0" smtClean="0"/>
              <a:t>What is a NOP sled and how/why is it used in a stack smashing attack?</a:t>
            </a:r>
          </a:p>
          <a:p>
            <a:r>
              <a:rPr lang="en-US" dirty="0" smtClean="0"/>
              <a:t>What are the requirements for the format of the injected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correct code</a:t>
            </a:r>
          </a:p>
          <a:p>
            <a:pPr lvl="1"/>
            <a:r>
              <a:rPr lang="en-US" dirty="0" smtClean="0"/>
              <a:t>Avoid vulnerable functions</a:t>
            </a:r>
          </a:p>
          <a:p>
            <a:pPr lvl="1"/>
            <a:r>
              <a:rPr lang="en-US" dirty="0" smtClean="0"/>
              <a:t>Audit code – use analysis tools</a:t>
            </a:r>
          </a:p>
          <a:p>
            <a:pPr lvl="1"/>
            <a:r>
              <a:rPr lang="en-US" dirty="0" smtClean="0"/>
              <a:t>Fuzz testing</a:t>
            </a:r>
          </a:p>
          <a:p>
            <a:r>
              <a:rPr lang="en-US" dirty="0" smtClean="0"/>
              <a:t>Non-executable buffers</a:t>
            </a:r>
          </a:p>
          <a:p>
            <a:pPr lvl="1"/>
            <a:r>
              <a:rPr lang="en-US" dirty="0" smtClean="0"/>
              <a:t>Kernel patches make the stack non-executable</a:t>
            </a:r>
          </a:p>
          <a:p>
            <a:r>
              <a:rPr lang="en-US" dirty="0" smtClean="0"/>
              <a:t>Array bounds checking</a:t>
            </a:r>
          </a:p>
          <a:p>
            <a:pPr lvl="1"/>
            <a:r>
              <a:rPr lang="en-US" dirty="0" smtClean="0"/>
              <a:t>Compile time or run-time checks</a:t>
            </a:r>
          </a:p>
          <a:p>
            <a:pPr lvl="1"/>
            <a:r>
              <a:rPr lang="en-US" dirty="0" smtClean="0"/>
              <a:t>Use a type-safe language</a:t>
            </a:r>
          </a:p>
          <a:p>
            <a:r>
              <a:rPr lang="en-US" dirty="0" smtClean="0"/>
              <a:t>Code pointer integrity checking</a:t>
            </a:r>
          </a:p>
          <a:p>
            <a:pPr lvl="1"/>
            <a:r>
              <a:rPr lang="en-US" dirty="0" smtClean="0"/>
              <a:t>Detect when a pointer is corrupted</a:t>
            </a:r>
          </a:p>
          <a:p>
            <a:pPr lvl="1"/>
            <a:r>
              <a:rPr lang="en-US" dirty="0" smtClean="0"/>
              <a:t>Canaries and pointer checking</a:t>
            </a:r>
            <a:endParaRPr lang="en-US" dirty="0" smtClean="0"/>
          </a:p>
          <a:p>
            <a:r>
              <a:rPr lang="en-US" dirty="0" smtClean="0"/>
              <a:t>Address space randomization (ASLR)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does a canary prevent a stack smashing attack?</a:t>
            </a:r>
            <a:endParaRPr lang="en-US" dirty="0" smtClean="0"/>
          </a:p>
          <a:p>
            <a:r>
              <a:rPr lang="en-US" dirty="0" smtClean="0"/>
              <a:t>Canary types</a:t>
            </a:r>
            <a:endParaRPr lang="en-US" dirty="0" smtClean="0"/>
          </a:p>
          <a:p>
            <a:pPr lvl="1"/>
            <a:r>
              <a:rPr lang="en-US" dirty="0" smtClean="0"/>
              <a:t>Terminator canary</a:t>
            </a:r>
          </a:p>
          <a:p>
            <a:pPr lvl="1"/>
            <a:r>
              <a:rPr lang="en-US" dirty="0" smtClean="0"/>
              <a:t>Random canary</a:t>
            </a:r>
          </a:p>
          <a:p>
            <a:pPr lvl="1"/>
            <a:r>
              <a:rPr lang="en-US" dirty="0" smtClean="0"/>
              <a:t>XOR canary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Tim's Opulent">
      <a:dk1>
        <a:sysClr val="windowText" lastClr="000000"/>
      </a:dk1>
      <a:lt1>
        <a:sysClr val="window" lastClr="FFFFFF"/>
      </a:lt1>
      <a:dk2>
        <a:srgbClr val="002060"/>
      </a:dk2>
      <a:lt2>
        <a:srgbClr val="F4E7ED"/>
      </a:lt2>
      <a:accent1>
        <a:srgbClr val="294269"/>
      </a:accent1>
      <a:accent2>
        <a:srgbClr val="3C609A"/>
      </a:accent2>
      <a:accent3>
        <a:srgbClr val="DE6C36"/>
      </a:accent3>
      <a:accent4>
        <a:srgbClr val="F9B639"/>
      </a:accent4>
      <a:accent5>
        <a:srgbClr val="5179BB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517</Words>
  <Application>Microsoft Macintosh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Calibri</vt:lpstr>
      <vt:lpstr>Courier New</vt:lpstr>
      <vt:lpstr>Rockwell</vt:lpstr>
      <vt:lpstr>Rockwell Condensed</vt:lpstr>
      <vt:lpstr>Rockwell Extra Bold</vt:lpstr>
      <vt:lpstr>Trebuchet MS</vt:lpstr>
      <vt:lpstr>Wingdings</vt:lpstr>
      <vt:lpstr>Arial</vt:lpstr>
      <vt:lpstr>QuizShow</vt:lpstr>
      <vt:lpstr>Wood Type</vt:lpstr>
      <vt:lpstr>Buffer Overflow</vt:lpstr>
      <vt:lpstr>Buffer Overflow</vt:lpstr>
      <vt:lpstr>Stack Smashing Attack</vt:lpstr>
      <vt:lpstr>Vulnerable Code Examples</vt:lpstr>
      <vt:lpstr>Vulnerable Code Examples</vt:lpstr>
      <vt:lpstr>Limitations</vt:lpstr>
      <vt:lpstr>Questions on Stack Smashing</vt:lpstr>
      <vt:lpstr>Defenses</vt:lpstr>
      <vt:lpstr>Canary</vt:lpstr>
      <vt:lpstr>Questions</vt:lpstr>
      <vt:lpstr>Integer Manipulation Vulnerabilities</vt:lpstr>
    </vt:vector>
  </TitlesOfParts>
  <Manager/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2007-08-02T18:45:23Z</dcterms:created>
  <dcterms:modified xsi:type="dcterms:W3CDTF">2016-11-08T18:45:33Z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