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61" r:id="rId3"/>
    <p:sldId id="262" r:id="rId4"/>
    <p:sldId id="266" r:id="rId5"/>
    <p:sldId id="267" r:id="rId6"/>
    <p:sldId id="264" r:id="rId7"/>
    <p:sldId id="281" r:id="rId8"/>
    <p:sldId id="269" r:id="rId9"/>
    <p:sldId id="283" r:id="rId10"/>
    <p:sldId id="279" r:id="rId11"/>
    <p:sldId id="280" r:id="rId12"/>
    <p:sldId id="284" r:id="rId13"/>
    <p:sldId id="282" r:id="rId14"/>
    <p:sldId id="288" r:id="rId15"/>
    <p:sldId id="285" r:id="rId16"/>
    <p:sldId id="287" r:id="rId17"/>
    <p:sldId id="271" r:id="rId18"/>
    <p:sldId id="290" r:id="rId19"/>
    <p:sldId id="291" r:id="rId20"/>
    <p:sldId id="31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11" autoAdjust="0"/>
    <p:restoredTop sz="94613"/>
  </p:normalViewPr>
  <p:slideViewPr>
    <p:cSldViewPr>
      <p:cViewPr>
        <p:scale>
          <a:sx n="257" d="100"/>
          <a:sy n="257" d="100"/>
        </p:scale>
        <p:origin x="-1864" y="-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78255-0B91-4C37-AF77-2F5E335945BF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723EC-B6DB-4693-B8CF-6A610DB361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723EC-B6DB-4693-B8CF-6A610DB3612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2C1905-FED0-4291-9C4C-6EDDB50AB3A6}" type="datetimeFigureOut">
              <a:rPr lang="en-US" smtClean="0"/>
              <a:pPr/>
              <a:t>11/7/17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F688B62-DEC7-4189-96D2-13843B4E9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ationweek.com/news/security/cybercrime/showArticle.jhtml?articleID=210602271" TargetMode="External"/><Relationship Id="rId4" Type="http://schemas.openxmlformats.org/officeDocument/2006/relationships/hyperlink" Target="http://en.wikipedia.org/wiki/Sarah_Palin_email_hack" TargetMode="External"/><Relationship Id="rId5" Type="http://schemas.openxmlformats.org/officeDocument/2006/relationships/hyperlink" Target="http://www.technologyreview.com/web/22662/" TargetMode="External"/><Relationship Id="rId6" Type="http://schemas.openxmlformats.org/officeDocument/2006/relationships/hyperlink" Target="http://www.pcpro.co.uk/news/security/360313/scientists-claim-gpus-make-passwords-worthless" TargetMode="External"/><Relationship Id="rId7" Type="http://schemas.openxmlformats.org/officeDocument/2006/relationships/hyperlink" Target="http://arstechnica.com/security/2013/10/how-the-bible-and-youtube-are-fueling-the-next-frontier-of-password-cracking/" TargetMode="External"/><Relationship Id="rId8" Type="http://schemas.openxmlformats.org/officeDocument/2006/relationships/hyperlink" Target="http://arstechnica.com/security/2010/01/32-million-passwords-show-most-users-careless-about-security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neier.com/essay-08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err="1" smtClean="0"/>
              <a:t>PasswordS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5492" y="0"/>
            <a:ext cx="29049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6396335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smtClean="0"/>
              <a:t>Last </a:t>
            </a:r>
            <a:r>
              <a:rPr lang="en-US" sz="1200" dirty="0" smtClean="0"/>
              <a:t>Updated</a:t>
            </a:r>
            <a:r>
              <a:rPr lang="en-US" sz="1200" smtClean="0"/>
              <a:t>: </a:t>
            </a:r>
            <a:r>
              <a:rPr lang="en-US" sz="1200" smtClean="0"/>
              <a:t>Nov 7, 2017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899400" y="5905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0" y="422592"/>
            <a:ext cx="4648200" cy="155860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Unix Crypt 	Function</a:t>
            </a:r>
            <a:endParaRPr lang="en-US" sz="4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5486400" y="2465365"/>
            <a:ext cx="3276600" cy="65883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Slower is better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2438400"/>
            <a:ext cx="2819400" cy="1219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crypt(3)</a:t>
            </a:r>
            <a:endParaRPr lang="en-US" sz="3600" dirty="0"/>
          </a:p>
        </p:txBody>
      </p:sp>
      <p:pic>
        <p:nvPicPr>
          <p:cNvPr id="3078" name="Picture 6" descr="C:\Documents and Settings\root\Local Settings\Temporary Internet Files\Content.IE5\GQIPCG0E\MCj028595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334000" y="4495800"/>
            <a:ext cx="2045513" cy="2023894"/>
          </a:xfrm>
          <a:prstGeom prst="rect">
            <a:avLst/>
          </a:prstGeom>
          <a:noFill/>
        </p:spPr>
      </p:pic>
      <p:sp>
        <p:nvSpPr>
          <p:cNvPr id="17" name="Oval Callout 16"/>
          <p:cNvSpPr/>
          <p:nvPr/>
        </p:nvSpPr>
        <p:spPr>
          <a:xfrm>
            <a:off x="5181600" y="2286000"/>
            <a:ext cx="3657600" cy="1066800"/>
          </a:xfrm>
          <a:prstGeom prst="wedgeEllipseCallout">
            <a:avLst>
              <a:gd name="adj1" fmla="val -65104"/>
              <a:gd name="adj2" fmla="val 32321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429000" y="4831602"/>
          <a:ext cx="5562600" cy="1873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1320800"/>
                <a:gridCol w="2209800"/>
              </a:tblGrid>
              <a:tr h="9143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9599">
                <a:tc>
                  <a:txBody>
                    <a:bodyPr/>
                    <a:lstStyle/>
                    <a:p>
                      <a:endParaRPr lang="en-US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Password File Creation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2819400"/>
            <a:ext cx="2819400" cy="1219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crypt(3)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152400" y="1600200"/>
            <a:ext cx="20574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</a:t>
            </a:r>
            <a:endParaRPr lang="en-US" dirty="0"/>
          </a:p>
        </p:txBody>
      </p:sp>
      <p:cxnSp>
        <p:nvCxnSpPr>
          <p:cNvPr id="10" name="Shape 9"/>
          <p:cNvCxnSpPr>
            <a:stCxn id="8" idx="2"/>
            <a:endCxn id="6" idx="1"/>
          </p:cNvCxnSpPr>
          <p:nvPr/>
        </p:nvCxnSpPr>
        <p:spPr>
          <a:xfrm rot="16200000" flipH="1">
            <a:off x="971550" y="2495550"/>
            <a:ext cx="1143000" cy="723900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19" idx="2"/>
            <a:endCxn id="6" idx="0"/>
          </p:cNvCxnSpPr>
          <p:nvPr/>
        </p:nvCxnSpPr>
        <p:spPr>
          <a:xfrm rot="5400000">
            <a:off x="3048000" y="2552700"/>
            <a:ext cx="533400" cy="1588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638800" y="4907801"/>
            <a:ext cx="9144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934200" y="4907801"/>
            <a:ext cx="19050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E(</a:t>
            </a:r>
            <a:r>
              <a:rPr lang="en-US" dirty="0" err="1" smtClean="0"/>
              <a:t>pwd</a:t>
            </a:r>
            <a:r>
              <a:rPr lang="en-US" dirty="0" smtClean="0"/>
              <a:t>, salt)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657600" y="4907801"/>
            <a:ext cx="16002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username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514600" y="1600200"/>
            <a:ext cx="16002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salt</a:t>
            </a:r>
            <a:endParaRPr lang="en-US" dirty="0"/>
          </a:p>
        </p:txBody>
      </p:sp>
      <p:cxnSp>
        <p:nvCxnSpPr>
          <p:cNvPr id="25" name="Elbow Connector 24"/>
          <p:cNvCxnSpPr>
            <a:stCxn id="19" idx="3"/>
            <a:endCxn id="16" idx="0"/>
          </p:cNvCxnSpPr>
          <p:nvPr/>
        </p:nvCxnSpPr>
        <p:spPr>
          <a:xfrm>
            <a:off x="4114800" y="1943100"/>
            <a:ext cx="1981200" cy="2964701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Elbow Connector 24"/>
          <p:cNvCxnSpPr>
            <a:stCxn id="6" idx="3"/>
            <a:endCxn id="17" idx="0"/>
          </p:cNvCxnSpPr>
          <p:nvPr/>
        </p:nvCxnSpPr>
        <p:spPr>
          <a:xfrm>
            <a:off x="4724400" y="3429000"/>
            <a:ext cx="3162300" cy="1478801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a Password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5000" y="76200"/>
          <a:ext cx="3276600" cy="2172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762000"/>
                <a:gridCol w="1295400"/>
              </a:tblGrid>
              <a:tr h="2455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Username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Salt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Encrypted PW</a:t>
                      </a:r>
                      <a:endParaRPr lang="en-US" sz="1200" dirty="0"/>
                    </a:p>
                  </a:txBody>
                  <a:tcPr/>
                </a:tc>
              </a:tr>
              <a:tr h="5892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18399">
                <a:tc>
                  <a:txBody>
                    <a:bodyPr/>
                    <a:lstStyle/>
                    <a:p>
                      <a:endParaRPr lang="en-US" sz="1200" dirty="0" smtClean="0">
                        <a:sym typeface="Symbol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Symbol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1839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Symbol"/>
                        </a:rPr>
                        <a:t>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025640" y="1066800"/>
            <a:ext cx="594360" cy="457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salt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7802880" y="1066800"/>
            <a:ext cx="1112520" cy="457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E(</a:t>
            </a:r>
            <a:r>
              <a:rPr lang="en-US" sz="1200" dirty="0" err="1" smtClean="0"/>
              <a:t>pwd</a:t>
            </a:r>
            <a:r>
              <a:rPr lang="en-US" sz="1200" dirty="0" smtClean="0"/>
              <a:t>, salt)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5791200" y="1080998"/>
            <a:ext cx="1051560" cy="457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username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28600" y="1524000"/>
            <a:ext cx="20574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981200" y="3657600"/>
            <a:ext cx="2819400" cy="12192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crypt(3)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228600" y="2438400"/>
            <a:ext cx="20574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RelaxedModerately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</a:t>
            </a:r>
            <a:endParaRPr lang="en-US" dirty="0"/>
          </a:p>
        </p:txBody>
      </p:sp>
      <p:cxnSp>
        <p:nvCxnSpPr>
          <p:cNvPr id="10" name="Shape 9"/>
          <p:cNvCxnSpPr>
            <a:stCxn id="9" idx="2"/>
            <a:endCxn id="8" idx="1"/>
          </p:cNvCxnSpPr>
          <p:nvPr/>
        </p:nvCxnSpPr>
        <p:spPr>
          <a:xfrm rot="16200000" flipH="1">
            <a:off x="1047750" y="3333750"/>
            <a:ext cx="1143000" cy="723900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2"/>
            <a:endCxn id="8" idx="0"/>
          </p:cNvCxnSpPr>
          <p:nvPr/>
        </p:nvCxnSpPr>
        <p:spPr>
          <a:xfrm rot="5400000">
            <a:off x="4290060" y="624840"/>
            <a:ext cx="2133600" cy="393192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19600" y="5943600"/>
            <a:ext cx="1905000" cy="6858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Above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E(</a:t>
            </a:r>
            <a:r>
              <a:rPr lang="en-US" dirty="0" err="1" smtClean="0"/>
              <a:t>pwd</a:t>
            </a:r>
            <a:r>
              <a:rPr lang="en-US" dirty="0" smtClean="0"/>
              <a:t>, salt)</a:t>
            </a:r>
            <a:endParaRPr lang="en-US" dirty="0"/>
          </a:p>
        </p:txBody>
      </p:sp>
      <p:cxnSp>
        <p:nvCxnSpPr>
          <p:cNvPr id="14" name="Elbow Connector 24"/>
          <p:cNvCxnSpPr>
            <a:stCxn id="8" idx="3"/>
            <a:endCxn id="13" idx="0"/>
          </p:cNvCxnSpPr>
          <p:nvPr/>
        </p:nvCxnSpPr>
        <p:spPr>
          <a:xfrm>
            <a:off x="4800600" y="4267200"/>
            <a:ext cx="571500" cy="1676400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3"/>
            <a:endCxn id="6" idx="1"/>
          </p:cNvCxnSpPr>
          <p:nvPr/>
        </p:nvCxnSpPr>
        <p:spPr>
          <a:xfrm flipV="1">
            <a:off x="2286000" y="1309598"/>
            <a:ext cx="3505200" cy="55730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629400" y="4267200"/>
            <a:ext cx="2514600" cy="9144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ContrastingLeftFacing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Compare</a:t>
            </a:r>
            <a:endParaRPr lang="en-US" sz="2800" dirty="0"/>
          </a:p>
        </p:txBody>
      </p:sp>
      <p:cxnSp>
        <p:nvCxnSpPr>
          <p:cNvPr id="25" name="Elbow Connector 24"/>
          <p:cNvCxnSpPr>
            <a:stCxn id="5" idx="2"/>
            <a:endCxn id="22" idx="0"/>
          </p:cNvCxnSpPr>
          <p:nvPr/>
        </p:nvCxnSpPr>
        <p:spPr>
          <a:xfrm rot="5400000">
            <a:off x="6751320" y="2659380"/>
            <a:ext cx="2743200" cy="47244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3" idx="3"/>
            <a:endCxn id="22" idx="2"/>
          </p:cNvCxnSpPr>
          <p:nvPr/>
        </p:nvCxnSpPr>
        <p:spPr>
          <a:xfrm flipV="1">
            <a:off x="6324600" y="5181600"/>
            <a:ext cx="1562100" cy="1104900"/>
          </a:xfrm>
          <a:prstGeom prst="bentConnector2">
            <a:avLst/>
          </a:prstGeom>
          <a:ln w="38100"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Salts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do Unix password files use a salt?</a:t>
            </a:r>
          </a:p>
          <a:p>
            <a:pPr lvl="1"/>
            <a:r>
              <a:rPr lang="en-US" dirty="0" smtClean="0"/>
              <a:t>Prevents the identification of identical passwords</a:t>
            </a:r>
          </a:p>
          <a:p>
            <a:pPr lvl="2"/>
            <a:r>
              <a:rPr lang="en-US" dirty="0" smtClean="0"/>
              <a:t>Provided each user has a different salt</a:t>
            </a:r>
          </a:p>
          <a:p>
            <a:pPr lvl="1"/>
            <a:r>
              <a:rPr lang="en-US" dirty="0" smtClean="0"/>
              <a:t>All password guesses are salt-specific</a:t>
            </a:r>
          </a:p>
          <a:p>
            <a:pPr lvl="2"/>
            <a:r>
              <a:rPr lang="en-US" dirty="0" smtClean="0"/>
              <a:t>Guess made with one salt aren’t helpful for another</a:t>
            </a:r>
          </a:p>
          <a:p>
            <a:pPr lvl="2"/>
            <a:r>
              <a:rPr lang="en-US" dirty="0" smtClean="0"/>
              <a:t>Increases the cost of offline attack to crack any password in the file</a:t>
            </a:r>
          </a:p>
          <a:p>
            <a:pPr lvl="2"/>
            <a:r>
              <a:rPr lang="en-US" dirty="0" smtClean="0"/>
              <a:t>Increases the size requirement for a pre-computed database of hashed passwords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Attacks with 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many guesses do password attacks need when a salt is used?</a:t>
            </a:r>
          </a:p>
          <a:p>
            <a:pPr lvl="1"/>
            <a:r>
              <a:rPr lang="en-US" dirty="0" smtClean="0"/>
              <a:t>Off-line attack – one attempt for each unique salt in the file</a:t>
            </a:r>
          </a:p>
          <a:p>
            <a:r>
              <a:rPr lang="en-US" dirty="0" smtClean="0"/>
              <a:t>How does the salt impact on-line attacks?</a:t>
            </a:r>
          </a:p>
          <a:p>
            <a:pPr lvl="1"/>
            <a:r>
              <a:rPr lang="en-US" dirty="0" smtClean="0"/>
              <a:t> It doesn’t</a:t>
            </a:r>
          </a:p>
          <a:p>
            <a:r>
              <a:rPr lang="en-US" dirty="0" smtClean="0"/>
              <a:t>How does the salt impact an attempt to crack a specific user’s password in the file? </a:t>
            </a:r>
          </a:p>
          <a:p>
            <a:pPr lvl="1"/>
            <a:r>
              <a:rPr lang="en-US" dirty="0" smtClean="0"/>
              <a:t>It doesn’t change the number of attempts, but it does increase the size of a pre-computed database of passwords or rainbow table</a:t>
            </a:r>
          </a:p>
          <a:p>
            <a:pPr lvl="2"/>
            <a:endParaRPr lang="en-US" dirty="0" smtClean="0"/>
          </a:p>
        </p:txBody>
      </p:sp>
      <p:pic>
        <p:nvPicPr>
          <p:cNvPr id="2051" name="Picture 3" descr="C:\Documents and Settings\root\Local Settings\Temporary Internet Files\Content.IE5\AXQY25KL\MCj00787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457200"/>
            <a:ext cx="45738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Hashing </a:t>
            </a:r>
            <a:r>
              <a:rPr lang="en-US" dirty="0"/>
              <a:t>S</a:t>
            </a:r>
            <a:r>
              <a:rPr lang="en-US" dirty="0" smtClean="0"/>
              <a:t>chemes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" y="2133600"/>
            <a:ext cx="9144000" cy="310430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Guessing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Brute-force</a:t>
            </a:r>
          </a:p>
          <a:p>
            <a:endParaRPr lang="en-US" dirty="0" smtClean="0"/>
          </a:p>
          <a:p>
            <a:r>
              <a:rPr lang="en-US" dirty="0" smtClean="0"/>
              <a:t>Dictionary</a:t>
            </a:r>
          </a:p>
          <a:p>
            <a:endParaRPr lang="en-US" dirty="0" smtClean="0"/>
          </a:p>
          <a:p>
            <a:r>
              <a:rPr lang="en-US" dirty="0" smtClean="0"/>
              <a:t>Substitution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assword, passw0rd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Hash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Lamport’s</a:t>
            </a:r>
            <a:r>
              <a:rPr lang="en-US" dirty="0" smtClean="0"/>
              <a:t> </a:t>
            </a:r>
            <a:r>
              <a:rPr lang="en-US" dirty="0"/>
              <a:t>Hash</a:t>
            </a:r>
          </a:p>
        </p:txBody>
      </p:sp>
      <p:sp>
        <p:nvSpPr>
          <p:cNvPr id="133140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time password scheme</a:t>
            </a:r>
            <a:br>
              <a:rPr lang="en-US" dirty="0"/>
            </a:br>
            <a:r>
              <a:rPr lang="en-US" sz="1600" dirty="0"/>
              <a:t>see http://lodestone.org/people/hoss/ops/node5.html</a:t>
            </a:r>
          </a:p>
        </p:txBody>
      </p:sp>
      <p:sp>
        <p:nvSpPr>
          <p:cNvPr id="133125" name="AutoShape 5"/>
          <p:cNvSpPr>
            <a:spLocks noChangeArrowheads="1"/>
          </p:cNvSpPr>
          <p:nvPr/>
        </p:nvSpPr>
        <p:spPr bwMode="auto">
          <a:xfrm>
            <a:off x="381000" y="3276600"/>
            <a:ext cx="609600" cy="2514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anchor="ctr"/>
          <a:lstStyle/>
          <a:p>
            <a:pPr algn="ctr"/>
            <a:r>
              <a:rPr lang="en-US" dirty="0"/>
              <a:t>Alice</a:t>
            </a:r>
          </a:p>
        </p:txBody>
      </p:sp>
      <p:sp>
        <p:nvSpPr>
          <p:cNvPr id="133126" name="AutoShape 6"/>
          <p:cNvSpPr>
            <a:spLocks noChangeArrowheads="1"/>
          </p:cNvSpPr>
          <p:nvPr/>
        </p:nvSpPr>
        <p:spPr bwMode="auto">
          <a:xfrm>
            <a:off x="2590800" y="3276600"/>
            <a:ext cx="609600" cy="2514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anchor="ctr"/>
          <a:lstStyle/>
          <a:p>
            <a:pPr algn="ctr"/>
            <a:r>
              <a:rPr lang="en-US" dirty="0"/>
              <a:t>Alice’s Workstation</a:t>
            </a:r>
          </a:p>
        </p:txBody>
      </p:sp>
      <p:sp>
        <p:nvSpPr>
          <p:cNvPr id="133130" name="AutoShape 10"/>
          <p:cNvSpPr>
            <a:spLocks noChangeArrowheads="1"/>
          </p:cNvSpPr>
          <p:nvPr/>
        </p:nvSpPr>
        <p:spPr bwMode="auto">
          <a:xfrm>
            <a:off x="5105400" y="3276600"/>
            <a:ext cx="609600" cy="25146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anchor="ctr"/>
          <a:lstStyle/>
          <a:p>
            <a:pPr algn="ctr"/>
            <a:r>
              <a:rPr lang="en-US"/>
              <a:t>Bob</a:t>
            </a:r>
          </a:p>
        </p:txBody>
      </p:sp>
      <p:sp>
        <p:nvSpPr>
          <p:cNvPr id="133131" name="Line 11"/>
          <p:cNvSpPr>
            <a:spLocks noChangeShapeType="1"/>
          </p:cNvSpPr>
          <p:nvPr/>
        </p:nvSpPr>
        <p:spPr bwMode="auto">
          <a:xfrm>
            <a:off x="1066800" y="36576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>
            <a:off x="1143000" y="3302000"/>
            <a:ext cx="112553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Alice, pwd</a:t>
            </a:r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3352800" y="37084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3673475" y="3352800"/>
            <a:ext cx="635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Alice</a:t>
            </a:r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3352800" y="4256088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3840163" y="3900488"/>
            <a:ext cx="3000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133137" name="Line 17"/>
          <p:cNvSpPr>
            <a:spLocks noChangeShapeType="1"/>
          </p:cNvSpPr>
          <p:nvPr/>
        </p:nvSpPr>
        <p:spPr bwMode="auto">
          <a:xfrm>
            <a:off x="3352800" y="4941888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3217863" y="4586288"/>
            <a:ext cx="173513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x = hash</a:t>
            </a:r>
            <a:r>
              <a:rPr lang="en-US" baseline="30000"/>
              <a:t>n-1</a:t>
            </a:r>
            <a:r>
              <a:rPr lang="en-US"/>
              <a:t> (pwd)</a:t>
            </a:r>
          </a:p>
        </p:txBody>
      </p:sp>
      <p:sp>
        <p:nvSpPr>
          <p:cNvPr id="133139" name="Text Box 19"/>
          <p:cNvSpPr txBox="1">
            <a:spLocks noChangeArrowheads="1"/>
          </p:cNvSpPr>
          <p:nvPr/>
        </p:nvSpPr>
        <p:spPr bwMode="auto">
          <a:xfrm>
            <a:off x="5791200" y="3124200"/>
            <a:ext cx="3352800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	BOB</a:t>
            </a:r>
          </a:p>
          <a:p>
            <a:pPr>
              <a:spcBef>
                <a:spcPct val="50000"/>
              </a:spcBef>
            </a:pPr>
            <a:r>
              <a:rPr lang="en-US" dirty="0"/>
              <a:t>knows 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 n</a:t>
            </a:r>
            <a:r>
              <a:rPr lang="en-US" dirty="0"/>
              <a:t>, </a:t>
            </a:r>
            <a:r>
              <a:rPr lang="en-US" dirty="0" err="1"/>
              <a:t>hash</a:t>
            </a:r>
            <a:r>
              <a:rPr lang="en-US" baseline="30000" dirty="0" err="1"/>
              <a:t>n</a:t>
            </a:r>
            <a:r>
              <a:rPr lang="en-US" dirty="0"/>
              <a:t>(password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</a:t>
            </a:r>
            <a:endParaRPr lang="en-US" dirty="0"/>
          </a:p>
          <a:p>
            <a:pPr algn="l">
              <a:spcBef>
                <a:spcPct val="50000"/>
              </a:spcBef>
            </a:pP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Compares hash(x) to 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hash</a:t>
            </a:r>
            <a:r>
              <a:rPr lang="en-US" baseline="30000" dirty="0" err="1"/>
              <a:t>n</a:t>
            </a:r>
            <a:r>
              <a:rPr lang="en-US" dirty="0"/>
              <a:t> (password);</a:t>
            </a:r>
          </a:p>
          <a:p>
            <a:pPr>
              <a:spcBef>
                <a:spcPct val="50000"/>
              </a:spcBef>
            </a:pPr>
            <a:r>
              <a:rPr lang="en-US" dirty="0"/>
              <a:t>If equal, replaces 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 </a:t>
            </a:r>
            <a:r>
              <a:rPr lang="en-US" dirty="0" err="1" smtClean="0"/>
              <a:t>hash</a:t>
            </a:r>
            <a:r>
              <a:rPr lang="en-US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(password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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With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</a:t>
            </a:r>
            <a:r>
              <a:rPr lang="en-US" dirty="0" smtClean="0"/>
              <a:t> n-1</a:t>
            </a:r>
            <a:r>
              <a:rPr lang="en-US" dirty="0"/>
              <a:t>, </a:t>
            </a: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 on </a:t>
            </a:r>
            <a:r>
              <a:rPr lang="en-US" dirty="0" err="1" smtClean="0"/>
              <a:t>Lamport’s</a:t>
            </a:r>
            <a:r>
              <a:rPr lang="en-US" dirty="0" smtClean="0"/>
              <a:t> Hash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Small n attack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Active attacker intercepts servers reply message with n and changes it to a smaller value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Attacker can easily manipulate the response (repeatedly) to impersonate Alice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Eavesdropper captures Alice’s hashed reply and conducts off-line attack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Replay Alice’s response to other servers where Alice may use the same password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Thwart using salt at the server – server hashes pw || salt and sends n and the salt to Alice during login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Salt also permits automatic password refresh when n reaches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UNIX pw system</a:t>
            </a:r>
          </a:p>
          <a:p>
            <a:pPr lvl="1"/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How to attack</a:t>
            </a:r>
          </a:p>
          <a:p>
            <a:r>
              <a:rPr lang="en-US" dirty="0" smtClean="0"/>
              <a:t>Understand </a:t>
            </a:r>
            <a:r>
              <a:rPr lang="en-US" dirty="0" err="1" smtClean="0"/>
              <a:t>Lamport’s</a:t>
            </a:r>
            <a:r>
              <a:rPr lang="en-US" dirty="0" smtClean="0"/>
              <a:t> hash and its vulnerabilities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articles (optional)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Curse of the Secret Question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http://www.schneier.com/essay-081.html</a:t>
            </a:r>
            <a:endParaRPr lang="en-US" dirty="0" smtClean="0"/>
          </a:p>
          <a:p>
            <a:r>
              <a:rPr lang="en-US" dirty="0" smtClean="0"/>
              <a:t>Sarah Palin Yahoo! account hacked</a:t>
            </a:r>
            <a:br>
              <a:rPr lang="en-US" dirty="0" smtClean="0"/>
            </a:br>
            <a:r>
              <a:rPr lang="en-US" sz="2000" dirty="0" smtClean="0">
                <a:hlinkClick r:id="rId3"/>
              </a:rPr>
              <a:t>http://www.informationweek.com/news/security/cybercrime/showArticle.jhtml?articleID=210602271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4"/>
              </a:rPr>
              <a:t>http://en.wikipedia.org/wiki/Sarah_Palin_email_hack</a:t>
            </a:r>
            <a:endParaRPr lang="en-US" sz="2000" dirty="0" smtClean="0"/>
          </a:p>
          <a:p>
            <a:r>
              <a:rPr lang="en-US" dirty="0" smtClean="0"/>
              <a:t>Secret Questions Too Easily Answered</a:t>
            </a:r>
            <a:br>
              <a:rPr lang="en-US" dirty="0" smtClean="0"/>
            </a:br>
            <a:r>
              <a:rPr lang="en-US" sz="2000" dirty="0" smtClean="0">
                <a:hlinkClick r:id="rId5"/>
              </a:rPr>
              <a:t>http://www.technologyreview.com/web/22662/</a:t>
            </a:r>
            <a:endParaRPr lang="en-US" sz="2000" dirty="0" smtClean="0"/>
          </a:p>
          <a:p>
            <a:r>
              <a:rPr lang="en-US" dirty="0" smtClean="0"/>
              <a:t>Scientists claim GPUs make passwords worthless </a:t>
            </a:r>
            <a:br>
              <a:rPr lang="en-US" dirty="0" smtClean="0"/>
            </a:br>
            <a:r>
              <a:rPr lang="en-US" sz="2200" dirty="0" smtClean="0">
                <a:hlinkClick r:id="rId6"/>
              </a:rPr>
              <a:t>http://www.pcpro.co.uk/news/security/360313/scientists-claim-gpus-make-passwords-worthless</a:t>
            </a:r>
            <a:endParaRPr lang="en-US" sz="2200" dirty="0" smtClean="0"/>
          </a:p>
          <a:p>
            <a:r>
              <a:rPr lang="en-US" dirty="0" smtClean="0"/>
              <a:t>How the Bible and </a:t>
            </a:r>
            <a:r>
              <a:rPr lang="en-US" dirty="0" err="1" smtClean="0"/>
              <a:t>Youtube</a:t>
            </a:r>
            <a:r>
              <a:rPr lang="en-US" dirty="0" smtClean="0"/>
              <a:t> are fueling the next frontier of </a:t>
            </a:r>
            <a:r>
              <a:rPr lang="en-US" dirty="0"/>
              <a:t>password cracking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hlinkClick r:id="rId7"/>
              </a:rPr>
              <a:t>http://arstechnica.com/security/2013/10/how-the-bible-and-youtube-are-fueling-the-next-frontier-of-password-cracking</a:t>
            </a:r>
            <a:r>
              <a:rPr lang="en-US" sz="2200" dirty="0" smtClean="0">
                <a:hlinkClick r:id="rId7"/>
              </a:rPr>
              <a:t>/</a:t>
            </a:r>
            <a:endParaRPr lang="en-US" sz="2200" dirty="0" smtClean="0"/>
          </a:p>
          <a:p>
            <a:r>
              <a:rPr lang="en-US" dirty="0" smtClean="0"/>
              <a:t>32 million passwords show most users careless about security</a:t>
            </a:r>
            <a:br>
              <a:rPr lang="en-US" dirty="0" smtClean="0"/>
            </a:br>
            <a:r>
              <a:rPr lang="en-US" dirty="0" smtClean="0">
                <a:hlinkClick r:id="rId8"/>
              </a:rPr>
              <a:t>http</a:t>
            </a:r>
            <a:r>
              <a:rPr lang="en-US" dirty="0">
                <a:hlinkClick r:id="rId8"/>
              </a:rPr>
              <a:t>://arstechnica.com/security/2010/01/32-million-passwords-show-most-users-careless-about-security</a:t>
            </a:r>
            <a:r>
              <a:rPr lang="en-US" dirty="0" smtClean="0">
                <a:hlinkClick r:id="rId8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UNIX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the actual passwords were stored in a plaintext file</a:t>
            </a:r>
          </a:p>
          <a:p>
            <a:pPr lvl="1"/>
            <a:r>
              <a:rPr lang="en-US" dirty="0" smtClean="0"/>
              <a:t>“Excessively vulnerable to lapses in security”</a:t>
            </a:r>
          </a:p>
          <a:p>
            <a:endParaRPr lang="en-US" dirty="0" smtClean="0"/>
          </a:p>
          <a:p>
            <a:r>
              <a:rPr lang="en-US" dirty="0" smtClean="0"/>
              <a:t>Improved approach used encryption to protect passwords</a:t>
            </a:r>
          </a:p>
          <a:p>
            <a:pPr lvl="1"/>
            <a:r>
              <a:rPr lang="en-US" dirty="0" smtClean="0"/>
              <a:t>Led to brute force/dictionary attacks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Passwords is a misnomer</a:t>
            </a:r>
          </a:p>
          <a:p>
            <a:pPr lvl="1"/>
            <a:r>
              <a:rPr lang="en-US" dirty="0" smtClean="0"/>
              <a:t>Do not use single words or variants</a:t>
            </a:r>
          </a:p>
          <a:p>
            <a:pPr lvl="1"/>
            <a:r>
              <a:rPr lang="en-US" dirty="0" smtClean="0"/>
              <a:t>Supposedly, a large number of passwords in Dallas is some variant of the word cowboys</a:t>
            </a:r>
          </a:p>
          <a:p>
            <a:pPr lvl="2"/>
            <a:r>
              <a:rPr lang="en-US" dirty="0" smtClean="0"/>
              <a:t>Any cougar passwords out there!</a:t>
            </a:r>
          </a:p>
          <a:p>
            <a:r>
              <a:rPr lang="en-US" dirty="0" smtClean="0"/>
              <a:t>Use a pass-phrase</a:t>
            </a:r>
          </a:p>
          <a:p>
            <a:pPr lvl="1"/>
            <a:r>
              <a:rPr lang="en-US" dirty="0" smtClean="0"/>
              <a:t>Memorable and harder to guess</a:t>
            </a:r>
          </a:p>
          <a:p>
            <a:pPr lvl="1"/>
            <a:r>
              <a:rPr lang="en-US" dirty="0" smtClean="0"/>
              <a:t>First letter of a long phrase</a:t>
            </a:r>
          </a:p>
          <a:p>
            <a:pPr lvl="2"/>
            <a:r>
              <a:rPr lang="en-US" dirty="0" err="1" smtClean="0"/>
              <a:t>Rastcao</a:t>
            </a:r>
            <a:r>
              <a:rPr lang="en-US" dirty="0" smtClean="0"/>
              <a:t> - Rise and shout the cougars are out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Attack Password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Guess the user’s password</a:t>
            </a:r>
          </a:p>
          <a:p>
            <a:pPr lvl="1"/>
            <a:r>
              <a:rPr lang="en-US" dirty="0" smtClean="0"/>
              <a:t>Online attack</a:t>
            </a:r>
          </a:p>
          <a:p>
            <a:pPr lvl="2"/>
            <a:r>
              <a:rPr lang="en-US" dirty="0" smtClean="0"/>
              <a:t>Attempt to login as the user would</a:t>
            </a:r>
          </a:p>
          <a:p>
            <a:pPr lvl="1"/>
            <a:r>
              <a:rPr lang="en-US" dirty="0" smtClean="0"/>
              <a:t>Offline attack</a:t>
            </a:r>
          </a:p>
          <a:p>
            <a:pPr lvl="2"/>
            <a:r>
              <a:rPr lang="en-US" dirty="0" smtClean="0"/>
              <a:t>Repeated guessing involving an encrypted form of the user’s password</a:t>
            </a:r>
          </a:p>
          <a:p>
            <a:r>
              <a:rPr lang="en-US" dirty="0" smtClean="0"/>
              <a:t>Shoulder surfing</a:t>
            </a:r>
          </a:p>
          <a:p>
            <a:r>
              <a:rPr lang="en-US" dirty="0" smtClean="0"/>
              <a:t>Users write down their passwords</a:t>
            </a:r>
          </a:p>
          <a:p>
            <a:r>
              <a:rPr lang="en-US" dirty="0" smtClean="0"/>
              <a:t>Users give away their passwords</a:t>
            </a:r>
          </a:p>
          <a:p>
            <a:pPr lvl="1"/>
            <a:r>
              <a:rPr lang="en-US" dirty="0" smtClean="0"/>
              <a:t>Phishing, social engineering</a:t>
            </a:r>
          </a:p>
        </p:txBody>
      </p:sp>
      <p:pic>
        <p:nvPicPr>
          <p:cNvPr id="1030" name="Picture 6" descr="C:\Documents and Settings\root\Local Settings\Temporary Internet Files\Content.IE5\GQIPCG0E\MCj02875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066800"/>
            <a:ext cx="2005343" cy="2421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 have too many passwords</a:t>
            </a:r>
          </a:p>
          <a:p>
            <a:pPr lvl="1"/>
            <a:r>
              <a:rPr lang="en-US" dirty="0" smtClean="0"/>
              <a:t>Encourages password reuse</a:t>
            </a:r>
          </a:p>
          <a:p>
            <a:pPr lvl="1"/>
            <a:r>
              <a:rPr lang="en-US" dirty="0" smtClean="0"/>
              <a:t>Leads to forgotten passwords</a:t>
            </a:r>
          </a:p>
          <a:p>
            <a:pPr lvl="1"/>
            <a:r>
              <a:rPr lang="en-US" dirty="0" smtClean="0"/>
              <a:t>Burdens users and administrators</a:t>
            </a:r>
          </a:p>
          <a:p>
            <a:r>
              <a:rPr lang="en-US" dirty="0" smtClean="0"/>
              <a:t>Attempts to increase password strength inconvenience </a:t>
            </a:r>
            <a:r>
              <a:rPr lang="en-US" dirty="0" smtClean="0"/>
              <a:t>users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maximum number of attempts to guess a password?</a:t>
            </a:r>
          </a:p>
          <a:p>
            <a:pPr lvl="1"/>
            <a:r>
              <a:rPr lang="en-US" dirty="0" smtClean="0"/>
              <a:t>Password length = 8 characters</a:t>
            </a:r>
          </a:p>
          <a:p>
            <a:pPr lvl="1"/>
            <a:r>
              <a:rPr lang="en-US" dirty="0" smtClean="0"/>
              <a:t>Assume password is alphanumeric (26+26+10)</a:t>
            </a:r>
          </a:p>
          <a:p>
            <a:pPr lvl="1"/>
            <a:r>
              <a:rPr lang="en-US" dirty="0" smtClean="0"/>
              <a:t>(26+26+10)</a:t>
            </a:r>
            <a:r>
              <a:rPr lang="en-US" baseline="30000" dirty="0" smtClean="0"/>
              <a:t>8</a:t>
            </a:r>
            <a:r>
              <a:rPr lang="en-US" dirty="0" smtClean="0"/>
              <a:t> = 62</a:t>
            </a:r>
            <a:r>
              <a:rPr lang="en-US" baseline="30000" dirty="0" smtClean="0"/>
              <a:t>8</a:t>
            </a:r>
            <a:endParaRPr lang="en-US" dirty="0" smtClean="0"/>
          </a:p>
          <a:p>
            <a:r>
              <a:rPr lang="en-US" dirty="0" smtClean="0"/>
              <a:t>How many attempts on average? Divide maximum number by 2 (this assumes brute force attack and passwords chosen randomly)</a:t>
            </a:r>
            <a:endParaRPr lang="en-US" dirty="0"/>
          </a:p>
        </p:txBody>
      </p:sp>
      <p:pic>
        <p:nvPicPr>
          <p:cNvPr id="2051" name="Picture 3" descr="C:\Documents and Settings\root\Local Settings\Temporary Internet Files\Content.IE5\AXQY25KL\MCj00787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752600"/>
            <a:ext cx="45738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Passwords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Password File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Original password file /etc/</a:t>
            </a:r>
            <a:r>
              <a:rPr lang="en-US" sz="2400" dirty="0" err="1" smtClean="0"/>
              <a:t>passwd</a:t>
            </a:r>
            <a:r>
              <a:rPr lang="en-US" sz="2400" dirty="0" smtClean="0"/>
              <a:t> was world readable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Anyone could copy the file offline and perform a dictionary attack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You could find sample files on Google courtesy of naïve system </a:t>
            </a:r>
            <a:r>
              <a:rPr lang="en-US" sz="2000" dirty="0" err="1" smtClean="0"/>
              <a:t>admins</a:t>
            </a:r>
            <a:r>
              <a:rPr lang="en-US" sz="2000" dirty="0" smtClean="0"/>
              <a:t>!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Later, the encrypted password was moved to a shadow file /etc/shadow that required root privileges to access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5904</TotalTime>
  <Words>629</Words>
  <Application>Microsoft Macintosh PowerPoint</Application>
  <PresentationFormat>On-screen Show (4:3)</PresentationFormat>
  <Paragraphs>137</Paragraphs>
  <Slides>20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Franklin Gothic Book</vt:lpstr>
      <vt:lpstr>Symbol</vt:lpstr>
      <vt:lpstr>Wingdings 2</vt:lpstr>
      <vt:lpstr>Arial</vt:lpstr>
      <vt:lpstr>Technic</vt:lpstr>
      <vt:lpstr>PasswordS</vt:lpstr>
      <vt:lpstr>Goals</vt:lpstr>
      <vt:lpstr>History of UNIX passwords</vt:lpstr>
      <vt:lpstr>Pass Phrases</vt:lpstr>
      <vt:lpstr>How to Attack Password Systems</vt:lpstr>
      <vt:lpstr>Problems with Passwords</vt:lpstr>
      <vt:lpstr>Time estimates</vt:lpstr>
      <vt:lpstr>Unix Passwords</vt:lpstr>
      <vt:lpstr>Unix Password File</vt:lpstr>
      <vt:lpstr>The Unix Crypt  Function</vt:lpstr>
      <vt:lpstr>Unix Password File Creation</vt:lpstr>
      <vt:lpstr>Verifying a Password</vt:lpstr>
      <vt:lpstr>Password Salts</vt:lpstr>
      <vt:lpstr>Password Attacks with Salt</vt:lpstr>
      <vt:lpstr>Password Hashing Schemes</vt:lpstr>
      <vt:lpstr>Password Guessing Attacks</vt:lpstr>
      <vt:lpstr>Lamport’s Hash</vt:lpstr>
      <vt:lpstr>Lamport’s Hash</vt:lpstr>
      <vt:lpstr>Attack on Lamport’s Hash</vt:lpstr>
      <vt:lpstr>Related articles (optional)</vt:lpstr>
    </vt:vector>
  </TitlesOfParts>
  <Company>byu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Password Authentication</dc:title>
  <dc:creator>isrl</dc:creator>
  <cp:lastModifiedBy>Microsoft Office User</cp:lastModifiedBy>
  <cp:revision>376</cp:revision>
  <dcterms:created xsi:type="dcterms:W3CDTF">2007-07-17T14:16:44Z</dcterms:created>
  <dcterms:modified xsi:type="dcterms:W3CDTF">2017-11-07T21:46:23Z</dcterms:modified>
</cp:coreProperties>
</file>