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63" r:id="rId3"/>
    <p:sldId id="264" r:id="rId4"/>
    <p:sldId id="274" r:id="rId5"/>
    <p:sldId id="277" r:id="rId6"/>
    <p:sldId id="275" r:id="rId7"/>
    <p:sldId id="265" r:id="rId8"/>
    <p:sldId id="266" r:id="rId9"/>
    <p:sldId id="267" r:id="rId10"/>
    <p:sldId id="269" r:id="rId11"/>
    <p:sldId id="270" r:id="rId12"/>
    <p:sldId id="278" r:id="rId13"/>
    <p:sldId id="279"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58"/>
    <p:restoredTop sz="94649"/>
  </p:normalViewPr>
  <p:slideViewPr>
    <p:cSldViewPr>
      <p:cViewPr varScale="1">
        <p:scale>
          <a:sx n="181" d="100"/>
          <a:sy n="181" d="100"/>
        </p:scale>
        <p:origin x="184" y="416"/>
      </p:cViewPr>
      <p:guideLst>
        <p:guide orient="horz" pos="2160"/>
        <p:guide pos="2880"/>
      </p:guideLst>
    </p:cSldViewPr>
  </p:slideViewPr>
  <p:notesTextViewPr>
    <p:cViewPr>
      <p:scale>
        <a:sx n="100" d="100"/>
        <a:sy n="100" d="100"/>
      </p:scale>
      <p:origin x="0" y="0"/>
    </p:cViewPr>
  </p:notesTextViewPr>
  <p:sorterViewPr>
    <p:cViewPr>
      <p:scale>
        <a:sx n="190" d="100"/>
        <a:sy n="19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39971F-CC94-4679-877C-6D16D197746D}" type="datetimeFigureOut">
              <a:rPr lang="en-US" smtClean="0"/>
              <a:pPr/>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6CF4E-6746-43A5-A3D4-2B5163132719}" type="slidenum">
              <a:rPr lang="en-US" smtClean="0"/>
              <a:pPr/>
              <a:t>‹#›</a:t>
            </a:fld>
            <a:endParaRPr lang="en-US"/>
          </a:p>
        </p:txBody>
      </p:sp>
    </p:spTree>
    <p:extLst>
      <p:ext uri="{BB962C8B-B14F-4D97-AF65-F5344CB8AC3E}">
        <p14:creationId xmlns:p14="http://schemas.microsoft.com/office/powerpoint/2010/main" val="1804402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7BDBCC8-5615-4C0A-B2D1-23BC2EF853D9}" type="datetimeFigureOut">
              <a:rPr lang="en-US" smtClean="0"/>
              <a:pPr/>
              <a:t>11/28/16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BDBCC8-5615-4C0A-B2D1-23BC2EF853D9}"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BDBCC8-5615-4C0A-B2D1-23BC2EF853D9}"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602C-00CB-4977-8C78-C2055F9CBC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7BDBCC8-5615-4C0A-B2D1-23BC2EF853D9}" type="datetimeFigureOut">
              <a:rPr lang="en-US" smtClean="0"/>
              <a:pPr/>
              <a:t>11/28/16</a:t>
            </a:fld>
            <a:endParaRPr lang="en-US"/>
          </a:p>
        </p:txBody>
      </p:sp>
      <p:sp>
        <p:nvSpPr>
          <p:cNvPr id="8" name="Slide Number Placeholder 7"/>
          <p:cNvSpPr>
            <a:spLocks noGrp="1"/>
          </p:cNvSpPr>
          <p:nvPr>
            <p:ph type="sldNum" sz="quarter" idx="11"/>
          </p:nvPr>
        </p:nvSpPr>
        <p:spPr/>
        <p:txBody>
          <a:bodyPr/>
          <a:lstStyle/>
          <a:p>
            <a:fld id="{EBA5602C-00CB-4977-8C78-C2055F9CBCC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DBCC8-5615-4C0A-B2D1-23BC2EF853D9}" type="datetimeFigureOut">
              <a:rPr lang="en-US" smtClean="0"/>
              <a:pPr/>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BDBCC8-5615-4C0A-B2D1-23BC2EF853D9}" type="datetimeFigureOut">
              <a:rPr lang="en-US" smtClean="0"/>
              <a:pPr/>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BA5602C-00CB-4977-8C78-C2055F9CBC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7BDBCC8-5615-4C0A-B2D1-23BC2EF853D9}" type="datetimeFigureOut">
              <a:rPr lang="en-US" smtClean="0"/>
              <a:pPr/>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602C-00CB-4977-8C78-C2055F9CBC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7BDBCC8-5615-4C0A-B2D1-23BC2EF853D9}" type="datetimeFigureOut">
              <a:rPr lang="en-US" smtClean="0"/>
              <a:pPr/>
              <a:t>11/28/16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BA5602C-00CB-4977-8C78-C2055F9CBCC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chneier.com/blog/archives/2015/11/testing_the_us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hilzimmermann.com/EN/findpgp/index.html" TargetMode="Externa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Secure Email</a:t>
            </a:r>
            <a:endParaRPr lang="en-US" dirty="0"/>
          </a:p>
        </p:txBody>
      </p:sp>
      <p:sp>
        <p:nvSpPr>
          <p:cNvPr id="3" name="Subtitle 2"/>
          <p:cNvSpPr>
            <a:spLocks noGrp="1"/>
          </p:cNvSpPr>
          <p:nvPr>
            <p:ph type="subTitle" idx="1"/>
          </p:nvPr>
        </p:nvSpPr>
        <p:spPr>
          <a:xfrm>
            <a:off x="457200" y="4038600"/>
            <a:ext cx="6480048" cy="1752600"/>
          </a:xfrm>
        </p:spPr>
        <p:txBody>
          <a:bodyPr/>
          <a:lstStyle/>
          <a:p>
            <a:endParaRPr lang="en-US" dirty="0"/>
          </a:p>
        </p:txBody>
      </p:sp>
      <p:sp>
        <p:nvSpPr>
          <p:cNvPr id="4" name="Rectangle 3"/>
          <p:cNvSpPr/>
          <p:nvPr/>
        </p:nvSpPr>
        <p:spPr>
          <a:xfrm>
            <a:off x="6115492" y="0"/>
            <a:ext cx="2904962"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reflection blurRad="6350" stA="55000" endA="300" endPos="45500" dir="5400000" sy="-100000" algn="bl" rotWithShape="0"/>
                </a:effectLst>
              </a:rPr>
              <a:t>CS 465</a:t>
            </a:r>
          </a:p>
        </p:txBody>
      </p:sp>
      <p:sp>
        <p:nvSpPr>
          <p:cNvPr id="5" name="TextBox 4"/>
          <p:cNvSpPr txBox="1"/>
          <p:nvPr/>
        </p:nvSpPr>
        <p:spPr>
          <a:xfrm>
            <a:off x="5257800" y="6396335"/>
            <a:ext cx="3886200" cy="461665"/>
          </a:xfrm>
          <a:prstGeom prst="rect">
            <a:avLst/>
          </a:prstGeom>
          <a:noFill/>
        </p:spPr>
        <p:txBody>
          <a:bodyPr wrap="square" rtlCol="0">
            <a:spAutoFit/>
          </a:bodyPr>
          <a:lstStyle/>
          <a:p>
            <a:pPr algn="r"/>
            <a:r>
              <a:rPr lang="en-US" sz="1200" dirty="0" smtClean="0"/>
              <a:t>Slides by Kent Seamons and Tim van </a:t>
            </a:r>
            <a:r>
              <a:rPr lang="en-US" sz="1200" dirty="0" err="1" smtClean="0"/>
              <a:t>der</a:t>
            </a:r>
            <a:r>
              <a:rPr lang="en-US" sz="1200" dirty="0" smtClean="0"/>
              <a:t> Horst</a:t>
            </a:r>
          </a:p>
          <a:p>
            <a:pPr algn="r"/>
            <a:r>
              <a:rPr lang="en-US" sz="1200" dirty="0" smtClean="0"/>
              <a:t>Last Updated:  </a:t>
            </a:r>
            <a:r>
              <a:rPr lang="en-US" sz="1200" smtClean="0"/>
              <a:t>Nov 29</a:t>
            </a:r>
            <a:r>
              <a:rPr lang="en-US" sz="1200" smtClean="0"/>
              <a:t>, 2016</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5.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6.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Secure is our Email?</a:t>
            </a:r>
            <a:endParaRPr lang="en-US" dirty="0"/>
          </a:p>
        </p:txBody>
      </p:sp>
      <p:sp>
        <p:nvSpPr>
          <p:cNvPr id="3" name="Content Placeholder 2"/>
          <p:cNvSpPr>
            <a:spLocks noGrp="1"/>
          </p:cNvSpPr>
          <p:nvPr>
            <p:ph idx="1"/>
          </p:nvPr>
        </p:nvSpPr>
        <p:spPr/>
        <p:txBody>
          <a:bodyPr>
            <a:normAutofit/>
          </a:bodyPr>
          <a:lstStyle/>
          <a:p>
            <a:r>
              <a:rPr lang="en-US" dirty="0" smtClean="0"/>
              <a:t>Until recently, most email was sent and received in the clear over the network</a:t>
            </a:r>
          </a:p>
          <a:p>
            <a:r>
              <a:rPr lang="en-US" dirty="0" err="1" smtClean="0"/>
              <a:t>FireSheep</a:t>
            </a:r>
            <a:r>
              <a:rPr lang="en-US" dirty="0" smtClean="0"/>
              <a:t> prompted webmail providers to use SSL to protect connections.</a:t>
            </a:r>
          </a:p>
          <a:p>
            <a:r>
              <a:rPr lang="en-US" dirty="0" smtClean="0"/>
              <a:t>Email is usually stored in the clear</a:t>
            </a:r>
          </a:p>
          <a:p>
            <a:pPr lvl="1"/>
            <a:r>
              <a:rPr lang="en-US" dirty="0" smtClean="0"/>
              <a:t>Free email supported by ad revenue</a:t>
            </a:r>
          </a:p>
          <a:p>
            <a:r>
              <a:rPr lang="en-US" dirty="0" smtClean="0"/>
              <a:t>Connections between providers is sometimes encrypted (STARTTLS)</a:t>
            </a:r>
          </a:p>
        </p:txBody>
      </p:sp>
    </p:spTree>
    <p:extLst>
      <p:ext uri="{BB962C8B-B14F-4D97-AF65-F5344CB8AC3E}">
        <p14:creationId xmlns:p14="http://schemas.microsoft.com/office/powerpoint/2010/main" val="286535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Authenticity</a:t>
            </a:r>
            <a:endParaRPr lang="en-US" dirty="0"/>
          </a:p>
        </p:txBody>
      </p:sp>
      <p:sp>
        <p:nvSpPr>
          <p:cNvPr id="3" name="Content Placeholder 2"/>
          <p:cNvSpPr>
            <a:spLocks noGrp="1"/>
          </p:cNvSpPr>
          <p:nvPr>
            <p:ph idx="1"/>
          </p:nvPr>
        </p:nvSpPr>
        <p:spPr>
          <a:xfrm>
            <a:off x="457200" y="1600200"/>
            <a:ext cx="7467600" cy="5029200"/>
          </a:xfrm>
        </p:spPr>
        <p:txBody>
          <a:bodyPr/>
          <a:lstStyle/>
          <a:p>
            <a:r>
              <a:rPr lang="en-US" dirty="0"/>
              <a:t>DKIM (Domain Keys Identified Email)</a:t>
            </a:r>
          </a:p>
          <a:p>
            <a:pPr lvl="1"/>
            <a:r>
              <a:rPr lang="en-US" dirty="0"/>
              <a:t>Providers sign email sent from their domain</a:t>
            </a:r>
          </a:p>
          <a:p>
            <a:pPr lvl="1"/>
            <a:r>
              <a:rPr lang="en-US" dirty="0"/>
              <a:t>Public key published in DNS</a:t>
            </a:r>
          </a:p>
          <a:p>
            <a:pPr lvl="1"/>
            <a:r>
              <a:rPr lang="en-US" dirty="0"/>
              <a:t>Clients </a:t>
            </a:r>
            <a:r>
              <a:rPr lang="en-US" dirty="0" smtClean="0"/>
              <a:t>validate </a:t>
            </a:r>
            <a:r>
              <a:rPr lang="en-US" dirty="0"/>
              <a:t>the </a:t>
            </a:r>
            <a:r>
              <a:rPr lang="en-US" dirty="0" smtClean="0"/>
              <a:t>signature (problematic)</a:t>
            </a:r>
            <a:endParaRPr lang="en-US" dirty="0"/>
          </a:p>
          <a:p>
            <a:r>
              <a:rPr lang="en-US" dirty="0" smtClean="0"/>
              <a:t>Sender Policy Framework</a:t>
            </a:r>
          </a:p>
          <a:p>
            <a:pPr lvl="1"/>
            <a:r>
              <a:rPr lang="en-US" dirty="0" smtClean="0"/>
              <a:t>Authorized email hosts published in DNS</a:t>
            </a:r>
          </a:p>
          <a:p>
            <a:r>
              <a:rPr lang="en-US" dirty="0" smtClean="0"/>
              <a:t>Google </a:t>
            </a:r>
            <a:r>
              <a:rPr lang="en-US" dirty="0"/>
              <a:t>visual </a:t>
            </a:r>
            <a:r>
              <a:rPr lang="en-US" dirty="0" smtClean="0"/>
              <a:t>indicators for email sent in the clear and not authenticated</a:t>
            </a:r>
            <a:r>
              <a:rPr lang="en-US" dirty="0"/>
              <a:t/>
            </a:r>
            <a:br>
              <a:rPr lang="en-US" dirty="0"/>
            </a:br>
            <a:r>
              <a:rPr lang="en-US" sz="1600" dirty="0"/>
              <a:t>https://</a:t>
            </a:r>
            <a:r>
              <a:rPr lang="en-US" sz="1600" dirty="0" err="1"/>
              <a:t>blog.google</a:t>
            </a:r>
            <a:r>
              <a:rPr lang="en-US" sz="1600" dirty="0"/>
              <a:t>/products/</a:t>
            </a:r>
            <a:r>
              <a:rPr lang="en-US" sz="1600" dirty="0" err="1"/>
              <a:t>gmail</a:t>
            </a:r>
            <a:r>
              <a:rPr lang="en-US" sz="1600" dirty="0"/>
              <a:t>/making-email-safer-for-you-posted-by</a:t>
            </a:r>
            <a:r>
              <a:rPr lang="en-US" sz="1600" dirty="0" smtClean="0"/>
              <a:t>/</a:t>
            </a:r>
            <a:endParaRPr lang="en-US" sz="1600" dirty="0"/>
          </a:p>
        </p:txBody>
      </p:sp>
    </p:spTree>
    <p:extLst>
      <p:ext uri="{BB962C8B-B14F-4D97-AF65-F5344CB8AC3E}">
        <p14:creationId xmlns:p14="http://schemas.microsoft.com/office/powerpoint/2010/main" val="261031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1143000"/>
          </a:xfrm>
        </p:spPr>
        <p:txBody>
          <a:bodyPr>
            <a:normAutofit/>
          </a:bodyPr>
          <a:lstStyle/>
          <a:p>
            <a:r>
              <a:rPr lang="en-US" dirty="0" smtClean="0"/>
              <a:t>Why is Secure </a:t>
            </a:r>
            <a:r>
              <a:rPr lang="en-US" smtClean="0"/>
              <a:t>Email Not Used?</a:t>
            </a:r>
            <a:endParaRPr lang="en-US" dirty="0"/>
          </a:p>
        </p:txBody>
      </p:sp>
      <p:sp>
        <p:nvSpPr>
          <p:cNvPr id="3" name="Content Placeholder 2"/>
          <p:cNvSpPr>
            <a:spLocks noGrp="1"/>
          </p:cNvSpPr>
          <p:nvPr>
            <p:ph idx="1"/>
          </p:nvPr>
        </p:nvSpPr>
        <p:spPr>
          <a:xfrm>
            <a:off x="457200" y="1600200"/>
            <a:ext cx="8382000" cy="4876800"/>
          </a:xfrm>
        </p:spPr>
        <p:txBody>
          <a:bodyPr>
            <a:normAutofit fontScale="92500" lnSpcReduction="20000"/>
          </a:bodyPr>
          <a:lstStyle/>
          <a:p>
            <a:r>
              <a:rPr lang="en-US" dirty="0" smtClean="0"/>
              <a:t>Usability challenges of key management</a:t>
            </a:r>
          </a:p>
          <a:p>
            <a:pPr lvl="1"/>
            <a:r>
              <a:rPr lang="en-US" dirty="0" smtClean="0"/>
              <a:t>Chicken and egg problem</a:t>
            </a:r>
          </a:p>
          <a:p>
            <a:r>
              <a:rPr lang="en-US" dirty="0" smtClean="0"/>
              <a:t>PGP history of usability studies that failed</a:t>
            </a:r>
          </a:p>
          <a:p>
            <a:pPr lvl="1"/>
            <a:r>
              <a:rPr lang="en-US" dirty="0" smtClean="0"/>
              <a:t>Why Johnny Can’t Encrypt (1999)</a:t>
            </a:r>
          </a:p>
          <a:p>
            <a:pPr lvl="1"/>
            <a:r>
              <a:rPr lang="en-US" dirty="0" smtClean="0"/>
              <a:t>Why Johnny Still Can’t Encrypt (2006)</a:t>
            </a:r>
          </a:p>
          <a:p>
            <a:pPr lvl="1"/>
            <a:r>
              <a:rPr lang="en-US" dirty="0" smtClean="0"/>
              <a:t>Why Johnny Still, Still Can’t Encrypt (2015) – BYU</a:t>
            </a:r>
          </a:p>
          <a:p>
            <a:pPr lvl="2"/>
            <a:r>
              <a:rPr lang="en-US" dirty="0" err="1" smtClean="0"/>
              <a:t>Schneier</a:t>
            </a:r>
            <a:r>
              <a:rPr lang="en-US" dirty="0"/>
              <a:t> reacts - </a:t>
            </a:r>
            <a:r>
              <a:rPr lang="en-US" sz="1000" dirty="0">
                <a:hlinkClick r:id="rId2"/>
              </a:rPr>
              <a:t>https://</a:t>
            </a:r>
            <a:r>
              <a:rPr lang="en-US" sz="1000" dirty="0" smtClean="0">
                <a:hlinkClick r:id="rId2"/>
              </a:rPr>
              <a:t>www.schneier.com/blog/archives/2015/11/testing_the_usa.html</a:t>
            </a:r>
            <a:endParaRPr lang="en-US" sz="1000" dirty="0" smtClean="0"/>
          </a:p>
          <a:p>
            <a:r>
              <a:rPr lang="en-US" dirty="0" smtClean="0"/>
              <a:t>Recent success with secure messaging apps supporting end-to-end encryption</a:t>
            </a:r>
          </a:p>
          <a:p>
            <a:pPr lvl="1"/>
            <a:r>
              <a:rPr lang="en-US" dirty="0" smtClean="0"/>
              <a:t>Signal, WhatsApp, Facebook Messenger, Google </a:t>
            </a:r>
            <a:r>
              <a:rPr lang="en-US" dirty="0" err="1" smtClean="0"/>
              <a:t>Allo</a:t>
            </a:r>
            <a:endParaRPr lang="en-US" dirty="0" smtClean="0"/>
          </a:p>
          <a:p>
            <a:pPr lvl="1"/>
            <a:r>
              <a:rPr lang="en-US" dirty="0" smtClean="0"/>
              <a:t>Prevents passive attacks</a:t>
            </a:r>
          </a:p>
          <a:p>
            <a:pPr lvl="1"/>
            <a:r>
              <a:rPr lang="en-US" dirty="0" smtClean="0"/>
              <a:t>Key validation is not done, so active attack may be possible.</a:t>
            </a:r>
            <a:endParaRPr lang="en-US" dirty="0"/>
          </a:p>
        </p:txBody>
      </p:sp>
    </p:spTree>
    <p:extLst>
      <p:ext uri="{BB962C8B-B14F-4D97-AF65-F5344CB8AC3E}">
        <p14:creationId xmlns:p14="http://schemas.microsoft.com/office/powerpoint/2010/main" val="158906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Be able to describe how secure email works to provide confidentiality, integrity, and authentication</a:t>
            </a:r>
          </a:p>
          <a:p>
            <a:r>
              <a:rPr lang="en-US" dirty="0" smtClean="0"/>
              <a:t>Understand </a:t>
            </a:r>
            <a:r>
              <a:rPr lang="en-US" dirty="0" smtClean="0"/>
              <a:t>trust model differences</a:t>
            </a:r>
          </a:p>
          <a:p>
            <a:pPr lvl="1"/>
            <a:r>
              <a:rPr lang="en-US" dirty="0" smtClean="0"/>
              <a:t>PGP</a:t>
            </a:r>
            <a:endParaRPr lang="en-US" dirty="0" smtClean="0"/>
          </a:p>
          <a:p>
            <a:pPr lvl="1"/>
            <a:r>
              <a:rPr lang="en-US" dirty="0" smtClean="0"/>
              <a:t>S/MIME</a:t>
            </a:r>
          </a:p>
          <a:p>
            <a:r>
              <a:rPr lang="en-US" dirty="0" smtClean="0"/>
              <a:t>Gain experience using secure email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PGP (Pretty Good Privacy)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Designed by Phil Zimmerman</a:t>
            </a:r>
          </a:p>
          <a:p>
            <a:pPr lvl="1"/>
            <a:r>
              <a:rPr lang="en-US" dirty="0" smtClean="0"/>
              <a:t>Originally designed as a human rights tool</a:t>
            </a:r>
          </a:p>
          <a:p>
            <a:pPr lvl="1"/>
            <a:r>
              <a:rPr lang="en-US" dirty="0" smtClean="0"/>
              <a:t>Published for free on the Internet in 1991</a:t>
            </a:r>
          </a:p>
          <a:p>
            <a:pPr lvl="1"/>
            <a:r>
              <a:rPr lang="en-US" dirty="0" smtClean="0"/>
              <a:t>Phil was the target of a three year criminal investigation</a:t>
            </a:r>
          </a:p>
          <a:p>
            <a:r>
              <a:rPr lang="en-US" dirty="0" smtClean="0"/>
              <a:t>Where to get PGP?</a:t>
            </a:r>
          </a:p>
          <a:p>
            <a:pPr lvl="1"/>
            <a:r>
              <a:rPr lang="en-US" dirty="0" smtClean="0">
                <a:hlinkClick r:id="rId2"/>
              </a:rPr>
              <a:t>http://www.philzimmermann.com/EN/findpgp/index.html</a:t>
            </a:r>
            <a:endParaRPr lang="en-US" dirty="0" smtClean="0"/>
          </a:p>
          <a:p>
            <a:pPr lvl="2"/>
            <a:r>
              <a:rPr lang="en-US" dirty="0" smtClean="0"/>
              <a:t>pgp.com</a:t>
            </a:r>
          </a:p>
          <a:p>
            <a:pPr lvl="2"/>
            <a:r>
              <a:rPr lang="en-US" dirty="0" err="1" smtClean="0"/>
              <a:t>GnuPG</a:t>
            </a:r>
            <a:r>
              <a:rPr lang="en-US" dirty="0" smtClean="0"/>
              <a:t> (GPG)</a:t>
            </a:r>
          </a:p>
          <a:p>
            <a:r>
              <a:rPr lang="en-US" dirty="0" smtClean="0"/>
              <a:t>In the 1990’s, one way to skirt federal export controls was to publish the source code in book form (this was allowed), ship the books to Europe, scan the source code using OCR technology to create the code.  Laborious, but legal.</a:t>
            </a:r>
          </a:p>
          <a:p>
            <a:r>
              <a:rPr lang="en-US" dirty="0" smtClean="0"/>
              <a:t>Trust </a:t>
            </a:r>
            <a:r>
              <a:rPr lang="en-US" dirty="0" smtClean="0"/>
              <a:t>model</a:t>
            </a:r>
          </a:p>
          <a:p>
            <a:pPr lvl="1"/>
            <a:r>
              <a:rPr lang="en-US" dirty="0"/>
              <a:t>W</a:t>
            </a:r>
            <a:r>
              <a:rPr lang="en-US" dirty="0" smtClean="0"/>
              <a:t>eb </a:t>
            </a:r>
            <a:r>
              <a:rPr lang="en-US" dirty="0" smtClean="0"/>
              <a:t>of </a:t>
            </a:r>
            <a:r>
              <a:rPr lang="en-US" dirty="0" smtClean="0"/>
              <a:t>trust</a:t>
            </a:r>
          </a:p>
          <a:p>
            <a:pPr lvl="1"/>
            <a:r>
              <a:rPr lang="en-US" dirty="0"/>
              <a:t>G</a:t>
            </a:r>
            <a:r>
              <a:rPr lang="en-US" dirty="0" smtClean="0"/>
              <a:t>rass roots, bottom up</a:t>
            </a:r>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7162800" y="0"/>
            <a:ext cx="1916684" cy="260183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S/MIME</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t>Secure Multipurpose Internet Mail </a:t>
            </a:r>
            <a:r>
              <a:rPr lang="en-US" dirty="0" smtClean="0"/>
              <a:t>Extension</a:t>
            </a:r>
          </a:p>
          <a:p>
            <a:r>
              <a:rPr lang="en-US" dirty="0" smtClean="0"/>
              <a:t>Security </a:t>
            </a:r>
            <a:r>
              <a:rPr lang="en-US" dirty="0" smtClean="0"/>
              <a:t>extension to the MIME Internet email </a:t>
            </a:r>
            <a:r>
              <a:rPr lang="en-US" dirty="0" smtClean="0"/>
              <a:t>format</a:t>
            </a:r>
            <a:endParaRPr lang="en-US" dirty="0" smtClean="0"/>
          </a:p>
          <a:p>
            <a:r>
              <a:rPr lang="en-US" dirty="0" smtClean="0"/>
              <a:t>Trust model</a:t>
            </a:r>
            <a:endParaRPr lang="en-US" dirty="0" smtClean="0"/>
          </a:p>
          <a:p>
            <a:pPr lvl="1"/>
            <a:r>
              <a:rPr lang="en-US" dirty="0" smtClean="0"/>
              <a:t>Hierarchical</a:t>
            </a:r>
            <a:endParaRPr lang="en-US" dirty="0" smtClean="0"/>
          </a:p>
          <a:p>
            <a:pPr lvl="1"/>
            <a:r>
              <a:rPr lang="en-US" dirty="0" smtClean="0"/>
              <a:t>CAs that issue X.509 certificates</a:t>
            </a:r>
            <a:endParaRPr lang="en-US" dirty="0" smtClean="0"/>
          </a:p>
          <a:p>
            <a:pPr lvl="1"/>
            <a:r>
              <a:rPr lang="en-US" dirty="0" smtClean="0"/>
              <a:t>T</a:t>
            </a:r>
            <a:r>
              <a:rPr lang="en-US" dirty="0" smtClean="0"/>
              <a:t>op-down</a:t>
            </a:r>
          </a:p>
          <a:p>
            <a:r>
              <a:rPr lang="en-US" dirty="0" smtClean="0"/>
              <a:t>Usually found in companies and government</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Management</a:t>
            </a:r>
            <a:endParaRPr lang="en-US" dirty="0"/>
          </a:p>
        </p:txBody>
      </p:sp>
      <p:sp>
        <p:nvSpPr>
          <p:cNvPr id="3" name="Content Placeholder 2"/>
          <p:cNvSpPr>
            <a:spLocks noGrp="1"/>
          </p:cNvSpPr>
          <p:nvPr>
            <p:ph idx="1"/>
          </p:nvPr>
        </p:nvSpPr>
        <p:spPr>
          <a:xfrm>
            <a:off x="457200" y="1600200"/>
            <a:ext cx="8077200" cy="5029200"/>
          </a:xfrm>
        </p:spPr>
        <p:txBody>
          <a:bodyPr>
            <a:normAutofit fontScale="92500" lnSpcReduction="20000"/>
          </a:bodyPr>
          <a:lstStyle/>
          <a:p>
            <a:r>
              <a:rPr lang="en-US" dirty="0" smtClean="0"/>
              <a:t>Recommended that you use a different public key for signing outgoing and receiving incoming encrypted email</a:t>
            </a:r>
          </a:p>
          <a:p>
            <a:r>
              <a:rPr lang="en-US" dirty="0" smtClean="0"/>
              <a:t>PGP</a:t>
            </a:r>
          </a:p>
          <a:p>
            <a:pPr lvl="1"/>
            <a:r>
              <a:rPr lang="en-US" dirty="0" smtClean="0"/>
              <a:t>Generate your own keys</a:t>
            </a:r>
          </a:p>
          <a:p>
            <a:pPr lvl="1"/>
            <a:r>
              <a:rPr lang="en-US" dirty="0" smtClean="0"/>
              <a:t>You are responsible to distribute</a:t>
            </a:r>
          </a:p>
          <a:p>
            <a:pPr lvl="2"/>
            <a:r>
              <a:rPr lang="en-US" dirty="0" smtClean="0"/>
              <a:t>In person or through key servers</a:t>
            </a:r>
          </a:p>
          <a:p>
            <a:pPr lvl="2"/>
            <a:r>
              <a:rPr lang="en-US" dirty="0" smtClean="0"/>
              <a:t>Key signing parties!</a:t>
            </a:r>
          </a:p>
          <a:p>
            <a:r>
              <a:rPr lang="en-US" dirty="0" smtClean="0"/>
              <a:t>S/MIME</a:t>
            </a:r>
          </a:p>
          <a:p>
            <a:pPr lvl="1"/>
            <a:r>
              <a:rPr lang="en-US" dirty="0" smtClean="0"/>
              <a:t>Generate your own keys</a:t>
            </a:r>
          </a:p>
          <a:p>
            <a:pPr lvl="1"/>
            <a:r>
              <a:rPr lang="en-US" dirty="0" smtClean="0"/>
              <a:t>Have your public key signed by a CA</a:t>
            </a:r>
          </a:p>
          <a:p>
            <a:pPr lvl="1"/>
            <a:r>
              <a:rPr lang="en-US" dirty="0" smtClean="0"/>
              <a:t>Start sending signed email</a:t>
            </a:r>
          </a:p>
          <a:p>
            <a:pPr lvl="2"/>
            <a:r>
              <a:rPr lang="en-US" dirty="0" smtClean="0"/>
              <a:t>Your public key is sent along with a signed message</a:t>
            </a:r>
          </a:p>
          <a:p>
            <a:pPr lvl="1"/>
            <a:endParaRPr lang="en-US" dirty="0"/>
          </a:p>
        </p:txBody>
      </p:sp>
    </p:spTree>
    <p:extLst>
      <p:ext uri="{BB962C8B-B14F-4D97-AF65-F5344CB8AC3E}">
        <p14:creationId xmlns:p14="http://schemas.microsoft.com/office/powerpoint/2010/main" val="2079625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Secure Email is Sent</a:t>
            </a:r>
            <a:endParaRPr lang="en-US" dirty="0"/>
          </a:p>
        </p:txBody>
      </p:sp>
      <p:sp>
        <p:nvSpPr>
          <p:cNvPr id="3" name="Content Placeholder 2"/>
          <p:cNvSpPr>
            <a:spLocks noGrp="1"/>
          </p:cNvSpPr>
          <p:nvPr>
            <p:ph idx="1"/>
          </p:nvPr>
        </p:nvSpPr>
        <p:spPr/>
        <p:txBody>
          <a:bodyPr/>
          <a:lstStyle/>
          <a:p>
            <a:r>
              <a:rPr lang="en-US" dirty="0" smtClean="0"/>
              <a:t>The following example is taken from a PGP description</a:t>
            </a:r>
          </a:p>
          <a:p>
            <a:r>
              <a:rPr lang="en-US" dirty="0" smtClean="0"/>
              <a:t>Sign-then-encrypt</a:t>
            </a:r>
          </a:p>
          <a:p>
            <a:r>
              <a:rPr lang="en-US" dirty="0" smtClean="0"/>
              <a:t>The way that both symmetric encryption and asymmetric encryption are used together is common to most secure messaging systems</a:t>
            </a:r>
            <a:endParaRPr lang="en-US" dirty="0"/>
          </a:p>
        </p:txBody>
      </p:sp>
    </p:spTree>
    <p:extLst>
      <p:ext uri="{BB962C8B-B14F-4D97-AF65-F5344CB8AC3E}">
        <p14:creationId xmlns:p14="http://schemas.microsoft.com/office/powerpoint/2010/main" val="1200390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1.png"/>
          <p:cNvPicPr>
            <a:picLocks noGrp="1" noChangeAspect="1"/>
          </p:cNvPicPr>
          <p:nvPr>
            <p:ph idx="1"/>
          </p:nvPr>
        </p:nvPicPr>
        <p:blipFill>
          <a:blip r:embed="rId2" cstate="print"/>
          <a:stretch>
            <a:fillRect/>
          </a:stretch>
        </p:blipFill>
        <p:spPr>
          <a:xfrm>
            <a:off x="685800" y="425471"/>
            <a:ext cx="7772400" cy="6007059"/>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2.png"/>
          <p:cNvPicPr>
            <a:picLocks noGrp="1" noChangeAspect="1"/>
          </p:cNvPicPr>
          <p:nvPr>
            <p:ph idx="1"/>
          </p:nvPr>
        </p:nvPicPr>
        <p:blipFill>
          <a:blip r:embed="rId2" cstate="print"/>
          <a:stretch>
            <a:fillRect/>
          </a:stretch>
        </p:blipFill>
        <p:spPr>
          <a:xfrm>
            <a:off x="685800" y="425470"/>
            <a:ext cx="7772400" cy="600706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5-3.png"/>
          <p:cNvPicPr>
            <a:picLocks noGrp="1" noChangeAspect="1"/>
          </p:cNvPicPr>
          <p:nvPr>
            <p:ph idx="1"/>
          </p:nvPr>
        </p:nvPicPr>
        <p:blipFill>
          <a:blip r:embed="rId2" cstate="print"/>
          <a:stretch>
            <a:fillRect/>
          </a:stretch>
        </p:blipFill>
        <p:spPr>
          <a:xfrm>
            <a:off x="2275183" y="457200"/>
            <a:ext cx="4643104" cy="6007608"/>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5544</TotalTime>
  <Words>475</Words>
  <Application>Microsoft Macintosh PowerPoint</Application>
  <PresentationFormat>On-screen Show (4:3)</PresentationFormat>
  <Paragraphs>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Franklin Gothic Book</vt:lpstr>
      <vt:lpstr>Wingdings 2</vt:lpstr>
      <vt:lpstr>Arial</vt:lpstr>
      <vt:lpstr>Technic</vt:lpstr>
      <vt:lpstr>Secure Email</vt:lpstr>
      <vt:lpstr>Goals</vt:lpstr>
      <vt:lpstr>PGP (Pretty Good Privacy)</vt:lpstr>
      <vt:lpstr>S/MIME</vt:lpstr>
      <vt:lpstr>Key Management</vt:lpstr>
      <vt:lpstr>How Secure Email is Sent</vt:lpstr>
      <vt:lpstr>PowerPoint Presentation</vt:lpstr>
      <vt:lpstr>PowerPoint Presentation</vt:lpstr>
      <vt:lpstr>PowerPoint Presentation</vt:lpstr>
      <vt:lpstr>PowerPoint Presentation</vt:lpstr>
      <vt:lpstr>PowerPoint Presentation</vt:lpstr>
      <vt:lpstr>How Secure is our Email?</vt:lpstr>
      <vt:lpstr>Email Authenticity</vt:lpstr>
      <vt:lpstr>Why is Secure Email Not Used?</vt:lpstr>
    </vt:vector>
  </TitlesOfParts>
  <Company>byu</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Email</dc:title>
  <dc:creator>isrl</dc:creator>
  <cp:lastModifiedBy>Microsoft Office User</cp:lastModifiedBy>
  <cp:revision>190</cp:revision>
  <cp:lastPrinted>2016-11-29T20:38:13Z</cp:lastPrinted>
  <dcterms:created xsi:type="dcterms:W3CDTF">2007-07-17T14:13:40Z</dcterms:created>
  <dcterms:modified xsi:type="dcterms:W3CDTF">2016-11-29T20:39:19Z</dcterms:modified>
</cp:coreProperties>
</file>