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9" r:id="rId3"/>
    <p:sldId id="260" r:id="rId4"/>
    <p:sldId id="280" r:id="rId5"/>
    <p:sldId id="262" r:id="rId6"/>
    <p:sldId id="264" r:id="rId7"/>
    <p:sldId id="265" r:id="rId8"/>
    <p:sldId id="266" r:id="rId9"/>
    <p:sldId id="277" r:id="rId10"/>
    <p:sldId id="278" r:id="rId11"/>
    <p:sldId id="268" r:id="rId12"/>
    <p:sldId id="272" r:id="rId13"/>
    <p:sldId id="273" r:id="rId14"/>
    <p:sldId id="263" r:id="rId15"/>
    <p:sldId id="274" r:id="rId16"/>
    <p:sldId id="275" r:id="rId17"/>
    <p:sldId id="281"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9"/>
    <p:restoredTop sz="94572"/>
  </p:normalViewPr>
  <p:slideViewPr>
    <p:cSldViewPr>
      <p:cViewPr varScale="1">
        <p:scale>
          <a:sx n="205" d="100"/>
          <a:sy n="205" d="100"/>
        </p:scale>
        <p:origin x="456" y="192"/>
      </p:cViewPr>
      <p:guideLst>
        <p:guide orient="horz" pos="2160"/>
        <p:guide pos="2880"/>
      </p:guideLst>
    </p:cSldViewPr>
  </p:slideViewPr>
  <p:notesTextViewPr>
    <p:cViewPr>
      <p:scale>
        <a:sx n="100" d="100"/>
        <a:sy n="100" d="100"/>
      </p:scale>
      <p:origin x="0" y="0"/>
    </p:cViewPr>
  </p:notesTextViewPr>
  <p:sorterViewPr>
    <p:cViewPr>
      <p:scale>
        <a:sx n="192" d="100"/>
        <a:sy n="19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C26DB0-A673-2040-9A7C-DA1CD8669356}" type="datetimeFigureOut">
              <a:rPr lang="en-US" smtClean="0"/>
              <a:t>12/8/16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D99296-99B8-2C46-90B1-14DB4C524778}" type="slidenum">
              <a:rPr lang="en-US" smtClean="0"/>
              <a:t>‹#›</a:t>
            </a:fld>
            <a:endParaRPr lang="en-US"/>
          </a:p>
        </p:txBody>
      </p:sp>
    </p:spTree>
    <p:extLst>
      <p:ext uri="{BB962C8B-B14F-4D97-AF65-F5344CB8AC3E}">
        <p14:creationId xmlns:p14="http://schemas.microsoft.com/office/powerpoint/2010/main" val="118556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406503D-68F7-497C-8CC1-062CBA9CBE87}" type="datetimeFigureOut">
              <a:rPr lang="en-US" smtClean="0"/>
              <a:pPr/>
              <a:t>12/8/16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EBA4566-80F9-4C50-ABD2-1309406406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06503D-68F7-497C-8CC1-062CBA9CBE87}"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A4566-80F9-4C50-ABD2-1309406406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06503D-68F7-497C-8CC1-062CBA9CBE87}"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A4566-80F9-4C50-ABD2-1309406406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406503D-68F7-497C-8CC1-062CBA9CBE87}" type="datetimeFigureOut">
              <a:rPr lang="en-US" smtClean="0"/>
              <a:pPr/>
              <a:t>12/8/16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EBA4566-80F9-4C50-ABD2-1309406406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406503D-68F7-497C-8CC1-062CBA9CBE87}" type="datetimeFigureOut">
              <a:rPr lang="en-US" smtClean="0"/>
              <a:pPr/>
              <a:t>12/8/16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EBA4566-80F9-4C50-ABD2-1309406406B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406503D-68F7-497C-8CC1-062CBA9CBE87}" type="datetimeFigureOut">
              <a:rPr lang="en-US" smtClean="0"/>
              <a:pPr/>
              <a:t>12/8/16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EBA4566-80F9-4C50-ABD2-1309406406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406503D-68F7-497C-8CC1-062CBA9CBE87}" type="datetimeFigureOut">
              <a:rPr lang="en-US" smtClean="0"/>
              <a:pPr/>
              <a:t>12/8/16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EBA4566-80F9-4C50-ABD2-1309406406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06503D-68F7-497C-8CC1-062CBA9CBE87}" type="datetimeFigureOut">
              <a:rPr lang="en-US" smtClean="0"/>
              <a:pPr/>
              <a:t>12/8/16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A4566-80F9-4C50-ABD2-1309406406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406503D-68F7-497C-8CC1-062CBA9CBE87}" type="datetimeFigureOut">
              <a:rPr lang="en-US" smtClean="0"/>
              <a:pPr/>
              <a:t>12/8/16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EBA4566-80F9-4C50-ABD2-1309406406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406503D-68F7-497C-8CC1-062CBA9CBE87}" type="datetimeFigureOut">
              <a:rPr lang="en-US" smtClean="0"/>
              <a:pPr/>
              <a:t>12/8/16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EBA4566-80F9-4C50-ABD2-1309406406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406503D-68F7-497C-8CC1-062CBA9CBE87}" type="datetimeFigureOut">
              <a:rPr lang="en-US" smtClean="0"/>
              <a:pPr/>
              <a:t>12/8/16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EBA4566-80F9-4C50-ABD2-1309406406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406503D-68F7-497C-8CC1-062CBA9CBE87}" type="datetimeFigureOut">
              <a:rPr lang="en-US" smtClean="0"/>
              <a:pPr/>
              <a:t>12/8/16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EBA4566-80F9-4C50-ABD2-1309406406B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arkreading.com/attacks-breaches/social-engineering-the-usb-way/d/d-id/1128081" TargetMode="External"/><Relationship Id="rId4" Type="http://schemas.openxmlformats.org/officeDocument/2006/relationships/hyperlink" Target="http://www.computerworlduk.com/security/how-a-man-used-social-engineering-to-trick-a-ftse-listed-financial-firm-14706/" TargetMode="External"/><Relationship Id="rId1" Type="http://schemas.openxmlformats.org/officeDocument/2006/relationships/slideLayout" Target="../slideLayouts/slideLayout2.xml"/><Relationship Id="rId2" Type="http://schemas.openxmlformats.org/officeDocument/2006/relationships/hyperlink" Target="https://www.washingtonpost.com/news/the-intersect/wp/2014/10/07/forget-celebgate-hackers-are-gunning-for-the-nude-photos-of-ordinary-women-and-underage-girls/?utm_term=.c3fd0fd1a3c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6WmaZYJwJ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Social_engineering_(security)" TargetMode="External"/><Relationship Id="rId4" Type="http://schemas.openxmlformats.org/officeDocument/2006/relationships/hyperlink" Target="http://www.social-engineer.org/" TargetMode="External"/><Relationship Id="rId1" Type="http://schemas.openxmlformats.org/officeDocument/2006/relationships/slideLayout" Target="../slideLayouts/slideLayout2.xml"/><Relationship Id="rId2" Type="http://schemas.openxmlformats.org/officeDocument/2006/relationships/hyperlink" Target="http://en.wikipedia.org/wiki/The_Art_of_Decep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Engineering</a:t>
            </a:r>
            <a:endParaRPr lang="en-US" dirty="0"/>
          </a:p>
        </p:txBody>
      </p:sp>
      <p:sp>
        <p:nvSpPr>
          <p:cNvPr id="3" name="Subtitle 2"/>
          <p:cNvSpPr>
            <a:spLocks noGrp="1"/>
          </p:cNvSpPr>
          <p:nvPr>
            <p:ph type="subTitle" idx="1"/>
          </p:nvPr>
        </p:nvSpPr>
        <p:spPr/>
        <p:txBody>
          <a:bodyPr>
            <a:normAutofit/>
          </a:bodyPr>
          <a:lstStyle/>
          <a:p>
            <a:endParaRPr lang="en-US" dirty="0" smtClean="0"/>
          </a:p>
          <a:p>
            <a:endParaRPr lang="en-US" dirty="0" smtClean="0"/>
          </a:p>
          <a:p>
            <a:endParaRPr lang="en-US" dirty="0" smtClean="0"/>
          </a:p>
        </p:txBody>
      </p:sp>
      <p:sp>
        <p:nvSpPr>
          <p:cNvPr id="4" name="Rectangle 3"/>
          <p:cNvSpPr/>
          <p:nvPr/>
        </p:nvSpPr>
        <p:spPr>
          <a:xfrm>
            <a:off x="6115492" y="0"/>
            <a:ext cx="2904962" cy="1107996"/>
          </a:xfrm>
          <a:prstGeom prst="rect">
            <a:avLst/>
          </a:prstGeom>
          <a:noFill/>
        </p:spPr>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reflection blurRad="6350" stA="55000" endA="300" endPos="45500" dir="5400000" sy="-100000" algn="bl" rotWithShape="0"/>
                </a:effectLst>
              </a:rPr>
              <a:t>CS 465</a:t>
            </a:r>
          </a:p>
        </p:txBody>
      </p:sp>
      <p:sp>
        <p:nvSpPr>
          <p:cNvPr id="5" name="TextBox 4"/>
          <p:cNvSpPr txBox="1"/>
          <p:nvPr/>
        </p:nvSpPr>
        <p:spPr>
          <a:xfrm>
            <a:off x="4114800" y="6396335"/>
            <a:ext cx="5029200" cy="276999"/>
          </a:xfrm>
          <a:prstGeom prst="rect">
            <a:avLst/>
          </a:prstGeom>
          <a:noFill/>
        </p:spPr>
        <p:txBody>
          <a:bodyPr wrap="square" rtlCol="0">
            <a:spAutoFit/>
          </a:bodyPr>
          <a:lstStyle/>
          <a:p>
            <a:pPr algn="r"/>
            <a:r>
              <a:rPr lang="en-US" sz="1200" dirty="0" smtClean="0"/>
              <a:t>Last </a:t>
            </a:r>
            <a:r>
              <a:rPr lang="en-US" sz="1200" dirty="0" smtClean="0"/>
              <a:t>Updated</a:t>
            </a:r>
            <a:r>
              <a:rPr lang="en-US" sz="1200" smtClean="0"/>
              <a:t>: </a:t>
            </a:r>
            <a:r>
              <a:rPr lang="en-US" sz="1200" smtClean="0"/>
              <a:t>Dec 8, 2016</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Attacks to Watch Out For</a:t>
            </a:r>
            <a:endParaRPr lang="en-US" dirty="0"/>
          </a:p>
        </p:txBody>
      </p:sp>
      <p:sp>
        <p:nvSpPr>
          <p:cNvPr id="3" name="Content Placeholder 2"/>
          <p:cNvSpPr>
            <a:spLocks noGrp="1"/>
          </p:cNvSpPr>
          <p:nvPr>
            <p:ph idx="1"/>
          </p:nvPr>
        </p:nvSpPr>
        <p:spPr>
          <a:xfrm>
            <a:off x="457200" y="1882808"/>
            <a:ext cx="8534400" cy="4572000"/>
          </a:xfrm>
        </p:spPr>
        <p:txBody>
          <a:bodyPr>
            <a:normAutofit fontScale="77500" lnSpcReduction="20000"/>
          </a:bodyPr>
          <a:lstStyle/>
          <a:p>
            <a:r>
              <a:rPr lang="en-US" dirty="0" smtClean="0"/>
              <a:t>Phishing</a:t>
            </a:r>
          </a:p>
          <a:p>
            <a:r>
              <a:rPr lang="en-US" dirty="0" smtClean="0"/>
              <a:t>Pre-texting</a:t>
            </a:r>
          </a:p>
          <a:p>
            <a:pPr lvl="1"/>
            <a:r>
              <a:rPr lang="en-US" dirty="0" smtClean="0"/>
              <a:t>Lie to obtain sensitive information</a:t>
            </a:r>
          </a:p>
          <a:p>
            <a:pPr lvl="1"/>
            <a:r>
              <a:rPr lang="en-US" sz="1700" dirty="0">
                <a:hlinkClick r:id="rId2"/>
              </a:rPr>
              <a:t>https://www.washingtonpost.com/news/the-intersect/wp/2014/10/07/forget-celebgate-hackers-are-gunning-for-the-nude-photos-of-ordinary-women-and-underage-girls/?utm_term=.</a:t>
            </a:r>
            <a:r>
              <a:rPr lang="en-US" sz="1700" dirty="0" smtClean="0">
                <a:hlinkClick r:id="rId2"/>
              </a:rPr>
              <a:t>c3fd0fd1a3c5</a:t>
            </a:r>
            <a:endParaRPr lang="en-US" sz="1700" dirty="0" smtClean="0"/>
          </a:p>
          <a:p>
            <a:r>
              <a:rPr lang="en-US" dirty="0" smtClean="0"/>
              <a:t>Baiting</a:t>
            </a:r>
          </a:p>
          <a:p>
            <a:pPr lvl="1"/>
            <a:r>
              <a:rPr lang="en-US" sz="1700" dirty="0">
                <a:hlinkClick r:id="rId3"/>
              </a:rPr>
              <a:t>http://www.darkreading.com/attacks-breaches/social-engineering-the-usb-way/d/d-id/1128081</a:t>
            </a:r>
            <a:r>
              <a:rPr lang="en-US" sz="1700" dirty="0" smtClean="0"/>
              <a:t>?</a:t>
            </a:r>
          </a:p>
          <a:p>
            <a:r>
              <a:rPr lang="en-US" dirty="0" smtClean="0"/>
              <a:t>Quid pro quo</a:t>
            </a:r>
          </a:p>
          <a:p>
            <a:pPr lvl="1"/>
            <a:r>
              <a:rPr lang="en-US" dirty="0" smtClean="0"/>
              <a:t>Office workers gave away pw for pen or chocolate</a:t>
            </a:r>
          </a:p>
          <a:p>
            <a:r>
              <a:rPr lang="en-US" dirty="0" err="1" smtClean="0"/>
              <a:t>Tailgaiting</a:t>
            </a:r>
            <a:endParaRPr lang="en-US" dirty="0" smtClean="0"/>
          </a:p>
          <a:p>
            <a:pPr lvl="1"/>
            <a:r>
              <a:rPr lang="en-US" sz="1700" dirty="0">
                <a:hlinkClick r:id="rId4"/>
              </a:rPr>
              <a:t>http://www.computerworlduk.com/security/how-a-man-used-social-engineering-to-trick-a-ftse-listed-financial-firm-14706</a:t>
            </a:r>
            <a:r>
              <a:rPr lang="en-US" sz="1700" dirty="0" smtClean="0">
                <a:hlinkClick r:id="rId4"/>
              </a:rPr>
              <a:t>/</a:t>
            </a:r>
            <a:endParaRPr lang="en-US" sz="1700" dirty="0" smtClean="0"/>
          </a:p>
          <a:p>
            <a:pPr lvl="1"/>
            <a:endParaRPr lang="en-US" dirty="0" smtClean="0"/>
          </a:p>
          <a:p>
            <a:endParaRPr lang="en-US" dirty="0" smtClean="0"/>
          </a:p>
          <a:p>
            <a:endParaRPr lang="en-US" sz="1200" dirty="0"/>
          </a:p>
          <a:p>
            <a:pPr marL="64008" indent="0">
              <a:buNone/>
            </a:pPr>
            <a:r>
              <a:rPr lang="en-US" sz="1200" dirty="0" smtClean="0"/>
              <a:t>Source</a:t>
            </a:r>
            <a:r>
              <a:rPr lang="en-US" sz="1200" dirty="0"/>
              <a:t>: https://</a:t>
            </a:r>
            <a:r>
              <a:rPr lang="en-US" sz="1200" dirty="0" err="1"/>
              <a:t>www.tripwire.com</a:t>
            </a:r>
            <a:r>
              <a:rPr lang="en-US" sz="1200" dirty="0"/>
              <a:t>/state-of-security/security-awareness/5-social-engineering-attacks-to-watch-out-for/</a:t>
            </a:r>
          </a:p>
        </p:txBody>
      </p:sp>
    </p:spTree>
    <p:extLst>
      <p:ext uri="{BB962C8B-B14F-4D97-AF65-F5344CB8AC3E}">
        <p14:creationId xmlns:p14="http://schemas.microsoft.com/office/powerpoint/2010/main" val="863773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 of an Attack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Refusal to give a callback number</a:t>
            </a:r>
          </a:p>
          <a:p>
            <a:r>
              <a:rPr lang="en-US" dirty="0" smtClean="0"/>
              <a:t>Out-of-ordinary request</a:t>
            </a:r>
          </a:p>
          <a:p>
            <a:r>
              <a:rPr lang="en-US" dirty="0" smtClean="0"/>
              <a:t>Claim of authority</a:t>
            </a:r>
          </a:p>
          <a:p>
            <a:r>
              <a:rPr lang="en-US" dirty="0" smtClean="0"/>
              <a:t>Stresses urgency</a:t>
            </a:r>
          </a:p>
          <a:p>
            <a:r>
              <a:rPr lang="en-US" dirty="0" smtClean="0"/>
              <a:t>Threatens negative consequences of noncompliance</a:t>
            </a:r>
          </a:p>
          <a:p>
            <a:r>
              <a:rPr lang="en-US" dirty="0" smtClean="0"/>
              <a:t>Shows discomfort when questioned</a:t>
            </a:r>
          </a:p>
          <a:p>
            <a:r>
              <a:rPr lang="en-US" dirty="0" smtClean="0"/>
              <a:t>Name dropping</a:t>
            </a:r>
          </a:p>
          <a:p>
            <a:r>
              <a:rPr lang="en-US" dirty="0" smtClean="0"/>
              <a:t>Compliments or flattery</a:t>
            </a:r>
          </a:p>
          <a:p>
            <a:r>
              <a:rPr lang="en-US" dirty="0" smtClean="0"/>
              <a:t>Flirting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Targets of Attacks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Unaware of value of information</a:t>
            </a:r>
          </a:p>
          <a:p>
            <a:pPr lvl="1"/>
            <a:r>
              <a:rPr lang="en-US" dirty="0" smtClean="0"/>
              <a:t>Receptionists, telephone operators, admin assistants, security guards</a:t>
            </a:r>
          </a:p>
          <a:p>
            <a:r>
              <a:rPr lang="en-US" dirty="0" smtClean="0"/>
              <a:t>Special privileges</a:t>
            </a:r>
          </a:p>
          <a:p>
            <a:pPr lvl="1"/>
            <a:r>
              <a:rPr lang="en-US" dirty="0" smtClean="0"/>
              <a:t>Help desk or technical support, system </a:t>
            </a:r>
            <a:r>
              <a:rPr lang="en-US" dirty="0" err="1" smtClean="0"/>
              <a:t>admins</a:t>
            </a:r>
            <a:r>
              <a:rPr lang="en-US" dirty="0" smtClean="0"/>
              <a:t>, computer operators, telephone sys </a:t>
            </a:r>
            <a:r>
              <a:rPr lang="en-US" dirty="0" err="1" smtClean="0"/>
              <a:t>admins</a:t>
            </a:r>
            <a:endParaRPr lang="en-US" dirty="0" smtClean="0"/>
          </a:p>
          <a:p>
            <a:r>
              <a:rPr lang="en-US" dirty="0" smtClean="0"/>
              <a:t>Manufacturer/Vendor</a:t>
            </a:r>
          </a:p>
          <a:p>
            <a:pPr lvl="1"/>
            <a:r>
              <a:rPr lang="en-US" dirty="0" smtClean="0"/>
              <a:t>Computer hardware, software manufacturers, voice mail systems vendors</a:t>
            </a:r>
          </a:p>
          <a:p>
            <a:r>
              <a:rPr lang="en-US" dirty="0" smtClean="0"/>
              <a:t>Specific departments</a:t>
            </a:r>
          </a:p>
          <a:p>
            <a:pPr lvl="1"/>
            <a:r>
              <a:rPr lang="en-US" dirty="0" smtClean="0"/>
              <a:t>Accounting, human resources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Make Companies More Vulnerable to Attacks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Large number of employees</a:t>
            </a:r>
          </a:p>
          <a:p>
            <a:r>
              <a:rPr lang="en-US" dirty="0" smtClean="0"/>
              <a:t>Multiple facilities</a:t>
            </a:r>
          </a:p>
          <a:p>
            <a:r>
              <a:rPr lang="en-US" dirty="0" smtClean="0"/>
              <a:t>Information on employee whereabouts left in voice mail messages</a:t>
            </a:r>
          </a:p>
          <a:p>
            <a:r>
              <a:rPr lang="en-US" dirty="0" smtClean="0"/>
              <a:t>Phone extension information made available</a:t>
            </a:r>
          </a:p>
          <a:p>
            <a:r>
              <a:rPr lang="en-US" dirty="0" smtClean="0"/>
              <a:t>Lack of security training</a:t>
            </a:r>
          </a:p>
          <a:p>
            <a:r>
              <a:rPr lang="en-US" dirty="0" smtClean="0"/>
              <a:t>Lack of data classification system</a:t>
            </a:r>
          </a:p>
          <a:p>
            <a:r>
              <a:rPr lang="en-US" dirty="0" smtClean="0"/>
              <a:t>No incident reporting/response plan in place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Foiling Attacks</a:t>
            </a:r>
            <a:endParaRPr lang="en-US" dirty="0"/>
          </a:p>
        </p:txBody>
      </p:sp>
      <p:sp>
        <p:nvSpPr>
          <p:cNvPr id="3" name="Content Placeholder 2"/>
          <p:cNvSpPr>
            <a:spLocks noGrp="1"/>
          </p:cNvSpPr>
          <p:nvPr>
            <p:ph idx="1"/>
          </p:nvPr>
        </p:nvSpPr>
        <p:spPr/>
        <p:txBody>
          <a:bodyPr/>
          <a:lstStyle/>
          <a:p>
            <a:r>
              <a:rPr lang="en-US" dirty="0" smtClean="0"/>
              <a:t>Most attacks could be foiled if the victim simply follows two steps</a:t>
            </a:r>
          </a:p>
          <a:p>
            <a:pPr lvl="1"/>
            <a:r>
              <a:rPr lang="en-US" dirty="0" smtClean="0"/>
              <a:t>Verify the identity of the person making the request</a:t>
            </a:r>
          </a:p>
          <a:p>
            <a:pPr lvl="1"/>
            <a:r>
              <a:rPr lang="en-US" dirty="0" smtClean="0"/>
              <a:t>Verify whether the person is authorized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Engineering at BYU</a:t>
            </a:r>
            <a:endParaRPr lang="en-US" dirty="0"/>
          </a:p>
        </p:txBody>
      </p:sp>
      <p:sp>
        <p:nvSpPr>
          <p:cNvPr id="3" name="Content Placeholder 2"/>
          <p:cNvSpPr>
            <a:spLocks noGrp="1"/>
          </p:cNvSpPr>
          <p:nvPr>
            <p:ph idx="1"/>
          </p:nvPr>
        </p:nvSpPr>
        <p:spPr/>
        <p:txBody>
          <a:bodyPr/>
          <a:lstStyle/>
          <a:p>
            <a:r>
              <a:rPr lang="en-US" dirty="0"/>
              <a:t>http://</a:t>
            </a:r>
            <a:r>
              <a:rPr lang="en-US" dirty="0" err="1"/>
              <a:t>universe.byu.edu</a:t>
            </a:r>
            <a:r>
              <a:rPr lang="en-US" dirty="0"/>
              <a:t>/2002/02/28/women-charged-with-theft-of-students-credit-card-numbers/</a:t>
            </a:r>
            <a:endParaRPr lang="en-US" dirty="0" smtClean="0"/>
          </a:p>
          <a:p>
            <a:pPr marL="64008" indent="0">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Persistent Threat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Usually targets organizations for business or political motives</a:t>
            </a:r>
          </a:p>
          <a:p>
            <a:r>
              <a:rPr lang="en-US" dirty="0" smtClean="0"/>
              <a:t>Advanced: sophisticated techniques to exploit vulnerable systems</a:t>
            </a:r>
            <a:endParaRPr lang="en-US" dirty="0" smtClean="0"/>
          </a:p>
          <a:p>
            <a:r>
              <a:rPr lang="en-US" dirty="0" smtClean="0"/>
              <a:t>Persistent: External command and control that monitors over an extended period of time</a:t>
            </a:r>
          </a:p>
          <a:p>
            <a:r>
              <a:rPr lang="en-US" dirty="0" smtClean="0"/>
              <a:t>Threat: Human involvement in orchestrating the attack</a:t>
            </a:r>
          </a:p>
          <a:p>
            <a:r>
              <a:rPr lang="en-US" dirty="0" smtClean="0"/>
              <a:t>Claim: most US corporations have had their sensitive data stolen</a:t>
            </a:r>
          </a:p>
          <a:p>
            <a:pPr lvl="1"/>
            <a:r>
              <a:rPr lang="en-US" dirty="0" smtClean="0"/>
              <a:t>Financial, Oil, Security, Defense</a:t>
            </a:r>
            <a:endParaRPr lang="en-US" dirty="0" smtClean="0"/>
          </a:p>
          <a:p>
            <a:endParaRPr lang="en-US" dirty="0"/>
          </a:p>
        </p:txBody>
      </p:sp>
    </p:spTree>
    <p:extLst>
      <p:ext uri="{BB962C8B-B14F-4D97-AF65-F5344CB8AC3E}">
        <p14:creationId xmlns:p14="http://schemas.microsoft.com/office/powerpoint/2010/main" val="1978911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Persistent Threat</a:t>
            </a:r>
            <a:endParaRPr lang="en-US" dirty="0"/>
          </a:p>
        </p:txBody>
      </p:sp>
      <p:sp>
        <p:nvSpPr>
          <p:cNvPr id="3" name="Content Placeholder 2"/>
          <p:cNvSpPr>
            <a:spLocks noGrp="1"/>
          </p:cNvSpPr>
          <p:nvPr>
            <p:ph idx="1"/>
          </p:nvPr>
        </p:nvSpPr>
        <p:spPr/>
        <p:txBody>
          <a:bodyPr>
            <a:normAutofit lnSpcReduction="10000"/>
          </a:bodyPr>
          <a:lstStyle/>
          <a:p>
            <a:r>
              <a:rPr lang="en-US" dirty="0" smtClean="0"/>
              <a:t>Social engineering is the catalyst for many Advanced Persistent Threat (APT) attacks</a:t>
            </a:r>
          </a:p>
          <a:p>
            <a:pPr lvl="1"/>
            <a:r>
              <a:rPr lang="en-US" dirty="0" err="1" smtClean="0"/>
              <a:t>Stuxnet</a:t>
            </a:r>
            <a:r>
              <a:rPr lang="en-US" dirty="0" smtClean="0"/>
              <a:t> was assisted through USB </a:t>
            </a:r>
            <a:r>
              <a:rPr lang="en-US" dirty="0" smtClean="0"/>
              <a:t>drives</a:t>
            </a:r>
          </a:p>
          <a:p>
            <a:pPr lvl="2"/>
            <a:r>
              <a:rPr lang="en-US" sz="1700" dirty="0">
                <a:hlinkClick r:id="rId2"/>
              </a:rPr>
              <a:t>https://</a:t>
            </a:r>
            <a:r>
              <a:rPr lang="en-US" sz="1700" dirty="0" smtClean="0">
                <a:hlinkClick r:id="rId2"/>
              </a:rPr>
              <a:t>www.youtube.com/watch?v=6WmaZYJwJng</a:t>
            </a:r>
            <a:endParaRPr lang="en-US" dirty="0" smtClean="0"/>
          </a:p>
          <a:p>
            <a:pPr lvl="1"/>
            <a:r>
              <a:rPr lang="en-US" dirty="0" smtClean="0"/>
              <a:t>Penetration </a:t>
            </a:r>
            <a:r>
              <a:rPr lang="en-US" dirty="0" smtClean="0"/>
              <a:t>testers gain a foothold using social engineering</a:t>
            </a:r>
          </a:p>
          <a:p>
            <a:pPr lvl="2"/>
            <a:r>
              <a:rPr lang="en-US" dirty="0" smtClean="0"/>
              <a:t>Research VPs and send targeted emails with infected </a:t>
            </a:r>
            <a:r>
              <a:rPr lang="en-US" dirty="0" err="1" smtClean="0"/>
              <a:t>pdf</a:t>
            </a:r>
            <a:r>
              <a:rPr lang="en-US" dirty="0" smtClean="0"/>
              <a:t> files</a:t>
            </a:r>
          </a:p>
          <a:p>
            <a:pPr lvl="2"/>
            <a:r>
              <a:rPr lang="en-US" dirty="0" smtClean="0"/>
              <a:t>Pose as cleaning crew inspector and plant infected USB drives</a:t>
            </a:r>
          </a:p>
          <a:p>
            <a:endParaRPr lang="en-US" dirty="0" smtClean="0"/>
          </a:p>
          <a:p>
            <a:endParaRPr lang="en-US" dirty="0"/>
          </a:p>
        </p:txBody>
      </p:sp>
    </p:spTree>
    <p:extLst>
      <p:ext uri="{BB962C8B-B14F-4D97-AF65-F5344CB8AC3E}">
        <p14:creationId xmlns:p14="http://schemas.microsoft.com/office/powerpoint/2010/main" val="17865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hlinkClick r:id="rId2"/>
              </a:rPr>
              <a:t>http://en.wikipedia.org/wiki/</a:t>
            </a:r>
            <a:r>
              <a:rPr lang="en-US" dirty="0" smtClean="0">
                <a:hlinkClick r:id="rId2"/>
              </a:rPr>
              <a:t>The_Art_of_Deception</a:t>
            </a:r>
            <a:endParaRPr lang="en-US" dirty="0" smtClean="0"/>
          </a:p>
          <a:p>
            <a:r>
              <a:rPr lang="en-US" dirty="0">
                <a:hlinkClick r:id="rId3"/>
              </a:rPr>
              <a:t>http://en.wikipedia.org/wiki/Social_engineering_(</a:t>
            </a:r>
            <a:r>
              <a:rPr lang="en-US" dirty="0" smtClean="0">
                <a:hlinkClick r:id="rId3"/>
              </a:rPr>
              <a:t>security)</a:t>
            </a:r>
            <a:endParaRPr lang="en-US" dirty="0" smtClean="0"/>
          </a:p>
          <a:p>
            <a:r>
              <a:rPr lang="en-US" dirty="0" smtClean="0">
                <a:hlinkClick r:id="rId4"/>
              </a:rPr>
              <a:t>http</a:t>
            </a:r>
            <a:r>
              <a:rPr lang="en-US" dirty="0">
                <a:hlinkClick r:id="rId4"/>
              </a:rPr>
              <a:t>://www.social-engineer.org</a:t>
            </a:r>
            <a:r>
              <a:rPr lang="en-US" dirty="0" smtClean="0">
                <a:hlinkClick r:id="rId4"/>
              </a:rPr>
              <a:t>/</a:t>
            </a:r>
            <a:endParaRPr lang="en-US" dirty="0" smtClean="0"/>
          </a:p>
          <a:p>
            <a:endParaRPr lang="en-US" dirty="0"/>
          </a:p>
          <a:p>
            <a:endParaRPr lang="en-US" dirty="0"/>
          </a:p>
        </p:txBody>
      </p:sp>
    </p:spTree>
    <p:extLst>
      <p:ext uri="{BB962C8B-B14F-4D97-AF65-F5344CB8AC3E}">
        <p14:creationId xmlns:p14="http://schemas.microsoft.com/office/powerpoint/2010/main" val="2364404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Engineering</a:t>
            </a:r>
            <a:endParaRPr lang="en-US" dirty="0"/>
          </a:p>
        </p:txBody>
      </p:sp>
      <p:sp>
        <p:nvSpPr>
          <p:cNvPr id="5" name="Text Placeholder 4"/>
          <p:cNvSpPr>
            <a:spLocks noGrp="1"/>
          </p:cNvSpPr>
          <p:nvPr>
            <p:ph type="body" idx="1"/>
          </p:nvPr>
        </p:nvSpPr>
        <p:spPr>
          <a:xfrm>
            <a:off x="381000" y="1633536"/>
            <a:ext cx="7848600" cy="3776664"/>
          </a:xfrm>
        </p:spPr>
        <p:txBody>
          <a:bodyPr>
            <a:normAutofit/>
          </a:bodyPr>
          <a:lstStyle/>
          <a:p>
            <a:r>
              <a:rPr lang="en-US" dirty="0" smtClean="0"/>
              <a:t>Source:</a:t>
            </a:r>
          </a:p>
          <a:p>
            <a:endParaRPr lang="en-US" dirty="0" smtClean="0"/>
          </a:p>
          <a:p>
            <a:r>
              <a:rPr lang="en-US" dirty="0" smtClean="0"/>
              <a:t>The Art of Deception</a:t>
            </a:r>
          </a:p>
          <a:p>
            <a:r>
              <a:rPr lang="en-US" dirty="0" smtClean="0"/>
              <a:t>Controlling the Human Element of Security</a:t>
            </a:r>
          </a:p>
          <a:p>
            <a:endParaRPr lang="en-US" dirty="0" smtClean="0"/>
          </a:p>
          <a:p>
            <a:r>
              <a:rPr lang="en-US" dirty="0" smtClean="0"/>
              <a:t>By Kevin </a:t>
            </a:r>
            <a:r>
              <a:rPr lang="en-US" dirty="0" err="1" smtClean="0"/>
              <a:t>Mitnick</a:t>
            </a:r>
            <a:r>
              <a:rPr lang="en-US" dirty="0" smtClean="0"/>
              <a:t> and William Simon</a:t>
            </a:r>
          </a:p>
          <a:p>
            <a:endParaRPr lang="en-US" dirty="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Security Awareness and Training</a:t>
            </a:r>
            <a:endParaRPr lang="en-US" dirty="0"/>
          </a:p>
        </p:txBody>
      </p:sp>
      <p:sp>
        <p:nvSpPr>
          <p:cNvPr id="3" name="Content Placeholder 2"/>
          <p:cNvSpPr>
            <a:spLocks noGrp="1"/>
          </p:cNvSpPr>
          <p:nvPr>
            <p:ph idx="1"/>
          </p:nvPr>
        </p:nvSpPr>
        <p:spPr/>
        <p:txBody>
          <a:bodyPr/>
          <a:lstStyle/>
          <a:p>
            <a:r>
              <a:rPr lang="en-US" dirty="0" smtClean="0"/>
              <a:t>No technology in the world can prevent social engineering attacks</a:t>
            </a:r>
          </a:p>
          <a:p>
            <a:endParaRPr lang="en-US" dirty="0" smtClean="0"/>
          </a:p>
          <a:p>
            <a:r>
              <a:rPr lang="en-US" dirty="0" smtClean="0"/>
              <a:t>Some authorities recommend 40% of an overall security budget be targeted to awareness training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Your Employees</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A company can spend hundreds of thousands of dollars on firewalls, encryption and other security technologies, but it an attacker can call one trusted person within the company and that person complies, and if the attacker gets in, then all that money spent on technology is essentially wasted.   </a:t>
            </a:r>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Kevin </a:t>
            </a:r>
            <a:r>
              <a:rPr lang="en-US" sz="2400" dirty="0" err="1" smtClean="0"/>
              <a:t>Mitnick</a:t>
            </a:r>
            <a:endParaRPr lang="en-US" sz="2400" dirty="0"/>
          </a:p>
        </p:txBody>
      </p:sp>
    </p:spTree>
    <p:extLst>
      <p:ext uri="{BB962C8B-B14F-4D97-AF65-F5344CB8AC3E}">
        <p14:creationId xmlns:p14="http://schemas.microsoft.com/office/powerpoint/2010/main" val="154858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Tendencies of Human Nature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Authority</a:t>
            </a:r>
          </a:p>
          <a:p>
            <a:pPr lvl="1"/>
            <a:r>
              <a:rPr lang="en-US" dirty="0" smtClean="0"/>
              <a:t>Comply with a request from someone of authority</a:t>
            </a:r>
          </a:p>
          <a:p>
            <a:r>
              <a:rPr lang="en-US" dirty="0" smtClean="0"/>
              <a:t>Liking</a:t>
            </a:r>
          </a:p>
          <a:p>
            <a:pPr lvl="1"/>
            <a:r>
              <a:rPr lang="en-US" dirty="0" smtClean="0"/>
              <a:t>Comply with a request from someone we like</a:t>
            </a:r>
          </a:p>
          <a:p>
            <a:r>
              <a:rPr lang="en-US" dirty="0" smtClean="0"/>
              <a:t>Reciprocation</a:t>
            </a:r>
          </a:p>
          <a:p>
            <a:pPr lvl="1"/>
            <a:r>
              <a:rPr lang="en-US" dirty="0" smtClean="0"/>
              <a:t>Comply with a request when we are promised or given something of value</a:t>
            </a:r>
          </a:p>
          <a:p>
            <a:r>
              <a:rPr lang="en-US" dirty="0" smtClean="0"/>
              <a:t>Consistency</a:t>
            </a:r>
          </a:p>
          <a:p>
            <a:pPr lvl="1"/>
            <a:r>
              <a:rPr lang="en-US" dirty="0" smtClean="0"/>
              <a:t>Comply after we have committed to a specific action</a:t>
            </a:r>
          </a:p>
          <a:p>
            <a:r>
              <a:rPr lang="en-US" dirty="0" smtClean="0"/>
              <a:t>Social Validation</a:t>
            </a:r>
          </a:p>
          <a:p>
            <a:pPr lvl="1"/>
            <a:r>
              <a:rPr lang="en-US" dirty="0" smtClean="0"/>
              <a:t>Comply when doing something in line with what others are doing</a:t>
            </a:r>
          </a:p>
          <a:p>
            <a:r>
              <a:rPr lang="en-US" dirty="0" smtClean="0"/>
              <a:t>Scarcity</a:t>
            </a:r>
          </a:p>
          <a:p>
            <a:pPr lvl="1"/>
            <a:r>
              <a:rPr lang="en-US" dirty="0" smtClean="0"/>
              <a:t>Comply when we believe the object sought is in short supply and others are competing for it, or it is available for a short period of time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Social Engineering Methods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Posing as a fellow employee</a:t>
            </a:r>
          </a:p>
          <a:p>
            <a:r>
              <a:rPr lang="en-US" dirty="0" smtClean="0"/>
              <a:t>Posing as an employee of a vendor, partner company, or law enforcement</a:t>
            </a:r>
          </a:p>
          <a:p>
            <a:r>
              <a:rPr lang="en-US" dirty="0" smtClean="0"/>
              <a:t>Posing as someone in authority</a:t>
            </a:r>
          </a:p>
          <a:p>
            <a:r>
              <a:rPr lang="en-US" dirty="0" smtClean="0"/>
              <a:t>Posing as a new employee requesting help</a:t>
            </a:r>
          </a:p>
          <a:p>
            <a:r>
              <a:rPr lang="en-US" dirty="0" smtClean="0"/>
              <a:t>Posing as a vendor or systems manufacturer calling to offer a system patch or update</a:t>
            </a:r>
          </a:p>
          <a:p>
            <a:r>
              <a:rPr lang="en-US" dirty="0" smtClean="0"/>
              <a:t>Offering help if a problem occurs, then making the problem occur, thereby manipulating the victim to call the attacker for help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Social Engineering 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Sending free software or patch for a victim to install</a:t>
            </a:r>
          </a:p>
          <a:p>
            <a:r>
              <a:rPr lang="en-US" dirty="0" smtClean="0"/>
              <a:t>Sending a virus or Trojan Horse as an email attachment</a:t>
            </a:r>
          </a:p>
          <a:p>
            <a:r>
              <a:rPr lang="en-US" dirty="0" smtClean="0"/>
              <a:t>Using a false pop-up window asking the user to log in again or sign on with password</a:t>
            </a:r>
          </a:p>
          <a:p>
            <a:r>
              <a:rPr lang="en-US" dirty="0" smtClean="0"/>
              <a:t>Capturing victim keystrokes with expendable computer system or program</a:t>
            </a:r>
          </a:p>
          <a:p>
            <a:r>
              <a:rPr lang="en-US" dirty="0" smtClean="0"/>
              <a:t>Leaving a </a:t>
            </a:r>
            <a:r>
              <a:rPr lang="en-US" dirty="0" smtClean="0"/>
              <a:t>USB drive around </a:t>
            </a:r>
            <a:r>
              <a:rPr lang="en-US" dirty="0" smtClean="0"/>
              <a:t>the workplace with malicious software on it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Social Engineering 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Using insider lingo and terminology to gain trust</a:t>
            </a:r>
          </a:p>
          <a:p>
            <a:r>
              <a:rPr lang="en-US" dirty="0" smtClean="0"/>
              <a:t>Offering a prize for registering at a Web site with username and password</a:t>
            </a:r>
          </a:p>
          <a:p>
            <a:r>
              <a:rPr lang="en-US" dirty="0" smtClean="0"/>
              <a:t>Dropping a document or file at company mail room for intra-office delivery</a:t>
            </a:r>
          </a:p>
          <a:p>
            <a:r>
              <a:rPr lang="en-US" dirty="0" smtClean="0"/>
              <a:t>Modifying fax machine heading to appear to come from an internal organization</a:t>
            </a:r>
          </a:p>
          <a:p>
            <a:r>
              <a:rPr lang="en-US" dirty="0" smtClean="0"/>
              <a:t>Asking receptionist to receive and forward a fax</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5 </a:t>
            </a:r>
            <a:r>
              <a:rPr lang="en-US" dirty="0" err="1" smtClean="0"/>
              <a:t>Soc</a:t>
            </a:r>
            <a:r>
              <a:rPr lang="en-US" dirty="0" smtClean="0"/>
              <a:t> </a:t>
            </a:r>
            <a:r>
              <a:rPr lang="en-US" dirty="0" err="1" smtClean="0"/>
              <a:t>Eng</a:t>
            </a:r>
            <a:r>
              <a:rPr lang="en-US" dirty="0" smtClean="0"/>
              <a:t> Techniques</a:t>
            </a:r>
            <a:endParaRPr lang="en-US" dirty="0"/>
          </a:p>
        </p:txBody>
      </p:sp>
      <p:sp>
        <p:nvSpPr>
          <p:cNvPr id="3" name="Content Placeholder 2"/>
          <p:cNvSpPr>
            <a:spLocks noGrp="1"/>
          </p:cNvSpPr>
          <p:nvPr>
            <p:ph idx="1"/>
          </p:nvPr>
        </p:nvSpPr>
        <p:spPr>
          <a:xfrm>
            <a:off x="457200" y="1882808"/>
            <a:ext cx="8534400" cy="4572000"/>
          </a:xfrm>
        </p:spPr>
        <p:txBody>
          <a:bodyPr>
            <a:normAutofit fontScale="92500" lnSpcReduction="20000"/>
          </a:bodyPr>
          <a:lstStyle/>
          <a:p>
            <a:r>
              <a:rPr lang="en-US" dirty="0" smtClean="0"/>
              <a:t>Familiarity exploit</a:t>
            </a:r>
          </a:p>
          <a:p>
            <a:pPr lvl="1"/>
            <a:r>
              <a:rPr lang="en-US" dirty="0" smtClean="0"/>
              <a:t>Act like you belong there</a:t>
            </a:r>
          </a:p>
          <a:p>
            <a:r>
              <a:rPr lang="en-US" dirty="0" smtClean="0"/>
              <a:t>Create a hostile situation</a:t>
            </a:r>
          </a:p>
          <a:p>
            <a:r>
              <a:rPr lang="en-US" dirty="0" smtClean="0"/>
              <a:t>Gathering useful information</a:t>
            </a:r>
          </a:p>
          <a:p>
            <a:pPr lvl="1"/>
            <a:r>
              <a:rPr lang="en-US" dirty="0" smtClean="0"/>
              <a:t>Social media</a:t>
            </a:r>
          </a:p>
          <a:p>
            <a:pPr lvl="1"/>
            <a:r>
              <a:rPr lang="en-US" dirty="0" smtClean="0"/>
              <a:t>Cars</a:t>
            </a:r>
          </a:p>
          <a:p>
            <a:pPr lvl="1"/>
            <a:r>
              <a:rPr lang="en-US" dirty="0" smtClean="0"/>
              <a:t>Dumpster diving</a:t>
            </a:r>
          </a:p>
          <a:p>
            <a:r>
              <a:rPr lang="en-US" dirty="0" smtClean="0"/>
              <a:t>Get a job there</a:t>
            </a:r>
          </a:p>
          <a:p>
            <a:r>
              <a:rPr lang="en-US" dirty="0" smtClean="0"/>
              <a:t>Body language</a:t>
            </a:r>
            <a:endParaRPr lang="en-US" dirty="0"/>
          </a:p>
          <a:p>
            <a:endParaRPr lang="en-US" dirty="0" smtClean="0"/>
          </a:p>
          <a:p>
            <a:endParaRPr lang="en-US" sz="1200" dirty="0"/>
          </a:p>
          <a:p>
            <a:pPr marL="64008" indent="0">
              <a:buNone/>
            </a:pPr>
            <a:r>
              <a:rPr lang="en-US" sz="1300" dirty="0" smtClean="0"/>
              <a:t>Source: http</a:t>
            </a:r>
            <a:r>
              <a:rPr lang="en-US" sz="1300" dirty="0"/>
              <a:t>://</a:t>
            </a:r>
            <a:r>
              <a:rPr lang="en-US" sz="1300" dirty="0" err="1"/>
              <a:t>www.pcworld.com</a:t>
            </a:r>
            <a:r>
              <a:rPr lang="en-US" sz="1300" dirty="0"/>
              <a:t>/article/182180/top_5_social_engineering_exploit_techniques.html</a:t>
            </a:r>
          </a:p>
        </p:txBody>
      </p:sp>
    </p:spTree>
    <p:extLst>
      <p:ext uri="{BB962C8B-B14F-4D97-AF65-F5344CB8AC3E}">
        <p14:creationId xmlns:p14="http://schemas.microsoft.com/office/powerpoint/2010/main" val="522288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3495</TotalTime>
  <Words>776</Words>
  <Application>Microsoft Macintosh PowerPoint</Application>
  <PresentationFormat>On-screen Show (4:3)</PresentationFormat>
  <Paragraphs>130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Century Gothic</vt:lpstr>
      <vt:lpstr>Verdana</vt:lpstr>
      <vt:lpstr>Wingdings 2</vt:lpstr>
      <vt:lpstr>Verve</vt:lpstr>
      <vt:lpstr>Social Engineering</vt:lpstr>
      <vt:lpstr>Social Engineering</vt:lpstr>
      <vt:lpstr>Information Security Awareness and Training</vt:lpstr>
      <vt:lpstr>Train Your Employees</vt:lpstr>
      <vt:lpstr>Six Tendencies of Human Nature</vt:lpstr>
      <vt:lpstr>Common Social Engineering Methods</vt:lpstr>
      <vt:lpstr>Common Social Engineering Methods</vt:lpstr>
      <vt:lpstr>Common Social Engineering Methods</vt:lpstr>
      <vt:lpstr>Top 5 Soc Eng Techniques</vt:lpstr>
      <vt:lpstr>5 Attacks to Watch Out For</vt:lpstr>
      <vt:lpstr>Warning Signs of an Attack</vt:lpstr>
      <vt:lpstr>Common Targets of Attacks</vt:lpstr>
      <vt:lpstr>Factors that Make Companies More Vulnerable to Attacks</vt:lpstr>
      <vt:lpstr>Foiling Attacks</vt:lpstr>
      <vt:lpstr>Social Engineering at BYU</vt:lpstr>
      <vt:lpstr>Advanced Persistent Threat</vt:lpstr>
      <vt:lpstr>Advanced Persistent Threat</vt:lpstr>
      <vt:lpstr>Resources</vt:lpstr>
    </vt:vector>
  </TitlesOfParts>
  <Company>byu</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Engineering</dc:title>
  <dc:creator>isrl</dc:creator>
  <cp:lastModifiedBy>Microsoft Office User</cp:lastModifiedBy>
  <cp:revision>122</cp:revision>
  <dcterms:created xsi:type="dcterms:W3CDTF">2007-08-02T19:02:06Z</dcterms:created>
  <dcterms:modified xsi:type="dcterms:W3CDTF">2016-12-08T16:43:01Z</dcterms:modified>
</cp:coreProperties>
</file>