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4" r:id="rId3"/>
    <p:sldId id="267" r:id="rId4"/>
    <p:sldId id="273" r:id="rId5"/>
    <p:sldId id="272" r:id="rId6"/>
    <p:sldId id="277" r:id="rId7"/>
    <p:sldId id="282" r:id="rId8"/>
    <p:sldId id="278" r:id="rId9"/>
    <p:sldId id="276" r:id="rId10"/>
    <p:sldId id="279" r:id="rId11"/>
    <p:sldId id="280" r:id="rId12"/>
    <p:sldId id="283" r:id="rId13"/>
    <p:sldId id="266" r:id="rId14"/>
    <p:sldId id="281" r:id="rId15"/>
    <p:sldId id="28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7"/>
    <p:restoredTop sz="94751"/>
  </p:normalViewPr>
  <p:slideViewPr>
    <p:cSldViewPr>
      <p:cViewPr>
        <p:scale>
          <a:sx n="113" d="100"/>
          <a:sy n="113" d="100"/>
        </p:scale>
        <p:origin x="93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40BFB-6138-4BCC-BD72-AF1F393F8B98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9CF82-661B-4690-ACF0-D68BE777B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5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32971E-AD80-43EE-A510-4C2F7579A2B1}" type="datetimeFigureOut">
              <a:rPr lang="en-US" smtClean="0"/>
              <a:pPr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log.cloudflare.com/tls-1-3-overview-and-q-and-a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492" y="0"/>
            <a:ext cx="29049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6396335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Last Updated: </a:t>
            </a:r>
            <a:r>
              <a:rPr lang="en-US" sz="1200" dirty="0" smtClean="0"/>
              <a:t>Oct</a:t>
            </a:r>
            <a:r>
              <a:rPr lang="en-US" sz="1200" dirty="0" smtClean="0"/>
              <a:t> 31</a:t>
            </a:r>
            <a:r>
              <a:rPr lang="en-US" sz="1200" dirty="0" smtClean="0"/>
              <a:t>, </a:t>
            </a:r>
            <a:r>
              <a:rPr lang="en-US" sz="1200" dirty="0" smtClean="0"/>
              <a:t>2017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Forward Secrecy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vanilla RSA, the premaster secret is encrypted with the server’s public key</a:t>
            </a:r>
          </a:p>
          <a:p>
            <a:pPr lvl="1"/>
            <a:r>
              <a:rPr lang="en-US" dirty="0" smtClean="0"/>
              <a:t>If the server’s private key is compromised all past and future sessions are also compromised</a:t>
            </a:r>
          </a:p>
          <a:p>
            <a:pPr lvl="1"/>
            <a:r>
              <a:rPr lang="en-US" dirty="0" smtClean="0"/>
              <a:t>Majority of TLS uses vanilla RSA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Ephemeral </a:t>
            </a:r>
            <a:r>
              <a:rPr lang="en-US" dirty="0" err="1" smtClean="0"/>
              <a:t>Diffie</a:t>
            </a:r>
            <a:r>
              <a:rPr lang="en-US" dirty="0" smtClean="0"/>
              <a:t>-Hellman (DHE-RSA)</a:t>
            </a:r>
          </a:p>
          <a:p>
            <a:pPr lvl="1"/>
            <a:r>
              <a:rPr lang="en-US" dirty="0" smtClean="0"/>
              <a:t>Elliptic curve variation is faster (ECDHE)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81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</a:t>
            </a:r>
            <a:r>
              <a:rPr lang="en-US" dirty="0" smtClean="0"/>
              <a:t>Secrecy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 ephemeral key</a:t>
            </a:r>
          </a:p>
          <a:p>
            <a:pPr lvl="1"/>
            <a:r>
              <a:rPr lang="en-US" dirty="0" smtClean="0"/>
              <a:t>Even if the server’s private key is later compromised, past sessions cannot be decrypted, even if captured and stored by a third party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1.3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https://blog.cloudflare.com/tls-1-3-overview-and-q-and-a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Reduced round trips </a:t>
            </a:r>
            <a:r>
              <a:rPr lang="en-US" dirty="0" smtClean="0"/>
              <a:t>in the </a:t>
            </a:r>
            <a:r>
              <a:rPr lang="en-US" dirty="0" smtClean="0"/>
              <a:t>handshake</a:t>
            </a:r>
          </a:p>
          <a:p>
            <a:pPr lvl="1"/>
            <a:r>
              <a:rPr lang="en-US" dirty="0" smtClean="0"/>
              <a:t>Certificates are encrypted</a:t>
            </a:r>
          </a:p>
          <a:p>
            <a:pPr lvl="1"/>
            <a:r>
              <a:rPr lang="en-US" dirty="0" smtClean="0"/>
              <a:t>Quick session resumption</a:t>
            </a:r>
          </a:p>
        </p:txBody>
      </p:sp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many shared keys are derived between a client and a server that establish a TLS session?</a:t>
            </a:r>
          </a:p>
          <a:p>
            <a:r>
              <a:rPr lang="en-US" dirty="0" smtClean="0"/>
              <a:t>How does the server prove ownership of its private key?</a:t>
            </a:r>
          </a:p>
          <a:p>
            <a:r>
              <a:rPr lang="en-US" dirty="0" smtClean="0"/>
              <a:t>How does the client prove ownership of its private key when client authentication is (rarely) used?</a:t>
            </a:r>
          </a:p>
          <a:p>
            <a:r>
              <a:rPr lang="en-US" dirty="0" smtClean="0"/>
              <a:t>What is the pre-master secret?</a:t>
            </a:r>
          </a:p>
          <a:p>
            <a:pPr lvl="1"/>
            <a:r>
              <a:rPr lang="en-US" dirty="0" smtClean="0"/>
              <a:t>Who creates it?</a:t>
            </a:r>
          </a:p>
          <a:p>
            <a:pPr lvl="1"/>
            <a:r>
              <a:rPr lang="en-US" dirty="0" smtClean="0"/>
              <a:t>How is it securely transmitted?</a:t>
            </a:r>
          </a:p>
          <a:p>
            <a:r>
              <a:rPr lang="en-US" dirty="0" smtClean="0"/>
              <a:t>What is session resumption? </a:t>
            </a:r>
          </a:p>
          <a:p>
            <a:pPr lvl="1"/>
            <a:r>
              <a:rPr lang="en-US" dirty="0" smtClean="0"/>
              <a:t>How does it differ from a regular SSL handshake?</a:t>
            </a:r>
          </a:p>
          <a:p>
            <a:r>
              <a:rPr lang="en-US" dirty="0" smtClean="0"/>
              <a:t>When do the client and server start encrypting traffic using symmetric encryption?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many shared keys are derived between a client and a server that establish a TLS session?</a:t>
            </a:r>
          </a:p>
          <a:p>
            <a:pPr lvl="1"/>
            <a:r>
              <a:rPr lang="en-US" dirty="0" smtClean="0"/>
              <a:t>Each side generates 4-6 keys</a:t>
            </a:r>
          </a:p>
          <a:p>
            <a:r>
              <a:rPr lang="en-US" dirty="0" smtClean="0"/>
              <a:t>How does the server prove ownership of its private key?</a:t>
            </a:r>
          </a:p>
          <a:p>
            <a:pPr lvl="1"/>
            <a:r>
              <a:rPr lang="en-US" dirty="0" smtClean="0"/>
              <a:t>Implicitly by decrypting the pre-master secret and finishing handshake</a:t>
            </a:r>
          </a:p>
          <a:p>
            <a:r>
              <a:rPr lang="en-US" dirty="0" smtClean="0"/>
              <a:t>How does the client prove ownership of its private key when client authentication is (rarely) used?</a:t>
            </a:r>
          </a:p>
          <a:p>
            <a:pPr lvl="1"/>
            <a:r>
              <a:rPr lang="en-US" dirty="0" smtClean="0"/>
              <a:t>Send digital signature to the server</a:t>
            </a:r>
          </a:p>
          <a:p>
            <a:r>
              <a:rPr lang="en-US" dirty="0" smtClean="0"/>
              <a:t>What is the pre-master secret?</a:t>
            </a:r>
          </a:p>
          <a:p>
            <a:pPr lvl="1"/>
            <a:r>
              <a:rPr lang="en-US" dirty="0" smtClean="0"/>
              <a:t>Who creates it?</a:t>
            </a:r>
          </a:p>
          <a:p>
            <a:pPr lvl="1"/>
            <a:r>
              <a:rPr lang="en-US" dirty="0" smtClean="0"/>
              <a:t>How is it securely transmitted?</a:t>
            </a:r>
          </a:p>
          <a:p>
            <a:r>
              <a:rPr lang="en-US" dirty="0" smtClean="0"/>
              <a:t>What is session resumption? </a:t>
            </a:r>
          </a:p>
          <a:p>
            <a:pPr lvl="1"/>
            <a:r>
              <a:rPr lang="en-US" dirty="0" smtClean="0"/>
              <a:t>How does it differ from a regular SSL handshake?</a:t>
            </a:r>
          </a:p>
          <a:p>
            <a:r>
              <a:rPr lang="en-US" dirty="0" smtClean="0"/>
              <a:t>When do the client and server start encrypting traffic using symmetric encryption?</a:t>
            </a:r>
          </a:p>
          <a:p>
            <a:pPr lvl="1"/>
            <a:r>
              <a:rPr lang="en-US" dirty="0" smtClean="0"/>
              <a:t>Finished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Authority system</a:t>
            </a:r>
          </a:p>
          <a:p>
            <a:r>
              <a:rPr lang="en-US" dirty="0" smtClean="0"/>
              <a:t>TLS Proxies</a:t>
            </a:r>
          </a:p>
          <a:p>
            <a:r>
              <a:rPr lang="en-US" dirty="0" smtClean="0"/>
              <a:t>TLS Inspection</a:t>
            </a:r>
          </a:p>
          <a:p>
            <a:pPr lvl="1"/>
            <a:r>
              <a:rPr lang="en-US" dirty="0" smtClean="0"/>
              <a:t>Proxies,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r>
              <a:rPr lang="en-US" dirty="0" smtClean="0"/>
              <a:t>Other approaches</a:t>
            </a:r>
          </a:p>
          <a:p>
            <a:pPr lvl="1"/>
            <a:r>
              <a:rPr lang="en-US" dirty="0" smtClean="0"/>
              <a:t>Pinning (TOFU)</a:t>
            </a:r>
          </a:p>
          <a:p>
            <a:pPr lvl="1"/>
            <a:r>
              <a:rPr lang="en-US" dirty="0" smtClean="0"/>
              <a:t>Notaries (Crowd)</a:t>
            </a:r>
          </a:p>
          <a:p>
            <a:pPr lvl="1"/>
            <a:r>
              <a:rPr lang="en-US" dirty="0" smtClean="0"/>
              <a:t>DANE (DNS-based)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3" descr="f7-6.png"/>
          <p:cNvPicPr>
            <a:picLocks noChangeAspect="1"/>
          </p:cNvPicPr>
          <p:nvPr/>
        </p:nvPicPr>
        <p:blipFill>
          <a:blip r:embed="rId2" cstate="print"/>
          <a:srcRect l="6432" t="4664" r="5124" b="10823"/>
          <a:stretch>
            <a:fillRect/>
          </a:stretch>
        </p:blipFill>
        <p:spPr>
          <a:xfrm>
            <a:off x="2514600" y="457200"/>
            <a:ext cx="4868956" cy="60198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4953000" y="6553200"/>
            <a:ext cx="3484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dirty="0">
                <a:solidFill>
                  <a:prstClr val="white"/>
                </a:solidFill>
              </a:rPr>
              <a:t>Source: Network Security Essentials (Stallings)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 the TLS handshake</a:t>
            </a:r>
          </a:p>
          <a:p>
            <a:r>
              <a:rPr lang="en-US" dirty="0" smtClean="0"/>
              <a:t>Understand client/server authentication in TLS</a:t>
            </a:r>
          </a:p>
          <a:p>
            <a:pPr lvl="1"/>
            <a:r>
              <a:rPr lang="en-US" dirty="0" smtClean="0"/>
              <a:t>RSA key exchange</a:t>
            </a:r>
          </a:p>
          <a:p>
            <a:pPr lvl="1"/>
            <a:r>
              <a:rPr lang="en-US" dirty="0" smtClean="0"/>
              <a:t>DHE key exchange</a:t>
            </a:r>
          </a:p>
          <a:p>
            <a:pPr lvl="1"/>
            <a:r>
              <a:rPr lang="en-US" dirty="0" smtClean="0"/>
              <a:t>Explain certificate ownership proofs in detail</a:t>
            </a:r>
          </a:p>
          <a:p>
            <a:pPr lvl="1"/>
            <a:r>
              <a:rPr lang="en-US" dirty="0" smtClean="0"/>
              <a:t>What cryptographic primitives are used and why?</a:t>
            </a:r>
          </a:p>
          <a:p>
            <a:r>
              <a:rPr lang="en-US" dirty="0" smtClean="0"/>
              <a:t>Understand session resumption</a:t>
            </a:r>
          </a:p>
          <a:p>
            <a:r>
              <a:rPr lang="en-US" dirty="0" smtClean="0"/>
              <a:t>Understand the limitations of TLS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Genesis of TLS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086600" y="2286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SSLv1 (1994)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r>
              <a:rPr lang="en-US"/>
              <a:t>unreleased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858000" y="18288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SSLv2 (1994)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r>
              <a:rPr lang="en-US"/>
              <a:t>First release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76600" y="3657600"/>
            <a:ext cx="1316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STLP (1996)</a:t>
            </a:r>
            <a:br>
              <a:rPr lang="en-US"/>
            </a:br>
            <a:r>
              <a:rPr lang="en-US"/>
              <a:t>Microsoft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3429000" y="1905000"/>
            <a:ext cx="1220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PCT (1995)</a:t>
            </a:r>
            <a:br>
              <a:rPr lang="en-US"/>
            </a:br>
            <a:r>
              <a:rPr lang="en-US"/>
              <a:t>Microsoft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6781800" y="34290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SSLv3 (1995)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endParaRPr lang="en-US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705600" y="5029200"/>
            <a:ext cx="2226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TLS 1.0 </a:t>
            </a:r>
            <a:r>
              <a:rPr lang="en-US" dirty="0"/>
              <a:t>(1997-1999)</a:t>
            </a:r>
            <a:br>
              <a:rPr lang="en-US" dirty="0"/>
            </a:br>
            <a:r>
              <a:rPr lang="en-US" dirty="0" smtClean="0"/>
              <a:t>IETF (aka SSLv3.1)</a:t>
            </a:r>
          </a:p>
          <a:p>
            <a:endParaRPr lang="en-US" dirty="0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3048000" y="5105400"/>
            <a:ext cx="138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WTLS (1998)</a:t>
            </a:r>
            <a:br>
              <a:rPr lang="en-US"/>
            </a:br>
            <a:r>
              <a:rPr lang="en-US"/>
              <a:t>WAP Forum</a:t>
            </a:r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75438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467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>
            <a:off x="74676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H="1">
            <a:off x="4800600" y="2286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 flipH="1">
            <a:off x="4648200" y="3886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 flipH="1">
            <a:off x="4648200" y="5334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Source: SSL and TLS, </a:t>
            </a:r>
            <a:r>
              <a:rPr lang="en-US" dirty="0" err="1"/>
              <a:t>Rescorla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705600" y="6059269"/>
            <a:ext cx="1636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TLS 1.1 (2006)</a:t>
            </a:r>
          </a:p>
          <a:p>
            <a:r>
              <a:rPr lang="en-US" dirty="0" smtClean="0"/>
              <a:t>TLS 1.2 (2008)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SSL Record Protocol Operation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SSL Record Protocol Operation</a:t>
            </a:r>
            <a:endParaRPr lang="en-US" dirty="0"/>
          </a:p>
        </p:txBody>
      </p:sp>
      <p:pic>
        <p:nvPicPr>
          <p:cNvPr id="5" name="Picture Placeholder 6" descr="f7-3.png"/>
          <p:cNvPicPr>
            <a:picLocks noChangeAspect="1"/>
          </p:cNvPicPr>
          <p:nvPr/>
        </p:nvPicPr>
        <p:blipFill>
          <a:blip r:embed="rId2" cstate="print"/>
          <a:srcRect l="5260" t="9796" r="5380" b="9548"/>
          <a:stretch>
            <a:fillRect/>
          </a:stretch>
        </p:blipFill>
        <p:spPr>
          <a:xfrm>
            <a:off x="1447800" y="762000"/>
            <a:ext cx="6553200" cy="45720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4953000" y="6553200"/>
            <a:ext cx="3484698" cy="277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Source: </a:t>
            </a:r>
            <a:r>
              <a:rPr lang="en-US" sz="1200" dirty="0" smtClean="0"/>
              <a:t>Network Security Essentials (Stallings)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Record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SSL Record Format</a:t>
            </a:r>
            <a:endParaRPr lang="en-US" dirty="0"/>
          </a:p>
        </p:txBody>
      </p:sp>
      <p:pic>
        <p:nvPicPr>
          <p:cNvPr id="5" name="Picture Placeholder 6" descr="f7-4.png"/>
          <p:cNvPicPr>
            <a:picLocks noChangeAspect="1"/>
          </p:cNvPicPr>
          <p:nvPr/>
        </p:nvPicPr>
        <p:blipFill>
          <a:blip r:embed="rId2" cstate="print"/>
          <a:srcRect l="17729" t="13829" r="25122" b="12236"/>
          <a:stretch>
            <a:fillRect/>
          </a:stretch>
        </p:blipFill>
        <p:spPr>
          <a:xfrm>
            <a:off x="2514600" y="914400"/>
            <a:ext cx="4191000" cy="41910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4953000" y="6553200"/>
            <a:ext cx="3484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dirty="0">
                <a:solidFill>
                  <a:prstClr val="white"/>
                </a:solidFill>
              </a:rPr>
              <a:t>Source: Network Security Essentials (Stallings)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1100" y="7467600"/>
            <a:ext cx="7772400" cy="66876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104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676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1371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Client </a:t>
            </a:r>
            <a:r>
              <a:rPr lang="en-US" sz="1200" b="1" dirty="0" smtClean="0">
                <a:solidFill>
                  <a:schemeClr val="bg1"/>
                </a:solidFill>
              </a:rPr>
              <a:t>Hello  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Cipher Suites *,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1853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Cipher Suites +,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20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819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2514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Certificate </a:t>
            </a:r>
            <a:r>
              <a:rPr lang="en-US" sz="1200" dirty="0" smtClean="0">
                <a:solidFill>
                  <a:schemeClr val="bg1"/>
                </a:solidFill>
              </a:rPr>
              <a:t>chain of X.509 Certs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14600" y="33014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2996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Done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42672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46482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3757136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Client Key Exchange</a:t>
            </a:r>
            <a:r>
              <a:rPr lang="en-US" sz="1200" dirty="0" smtClean="0">
                <a:solidFill>
                  <a:schemeClr val="bg1"/>
                </a:solidFill>
              </a:rPr>
              <a:t> [Pre-master secret 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                                      encrypted with server public key]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4343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38400" y="601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5715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38400" y="5105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4800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38400" y="64521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1473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457200" y="487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noFill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09600" y="76200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1249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RSA Key Exchange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1515" y="8382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0055" y="84792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1100" y="7467600"/>
            <a:ext cx="7772400" cy="66876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104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676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1371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Client </a:t>
            </a:r>
            <a:r>
              <a:rPr lang="en-US" sz="1200" b="1" dirty="0" smtClean="0">
                <a:solidFill>
                  <a:schemeClr val="bg1"/>
                </a:solidFill>
              </a:rPr>
              <a:t>Hello  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Cipher Suites *,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1853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Cipher Suites +,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20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6670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23622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Certificate </a:t>
            </a:r>
            <a:r>
              <a:rPr lang="en-US" sz="1200" dirty="0" smtClean="0">
                <a:solidFill>
                  <a:schemeClr val="bg1"/>
                </a:solidFill>
              </a:rPr>
              <a:t>chain of X.509 Certs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14600" y="31490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95600" y="28194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Done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4393933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52560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3883869"/>
            <a:ext cx="449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Client Key Exchange</a:t>
            </a:r>
            <a:r>
              <a:rPr lang="en-US" sz="1200" dirty="0" smtClean="0">
                <a:solidFill>
                  <a:schemeClr val="bg1"/>
                </a:solidFill>
              </a:rPr>
              <a:t> [Pre-master secret </a:t>
            </a:r>
            <a:br>
              <a:rPr lang="en-US" sz="1200" dirty="0" smtClean="0">
                <a:solidFill>
                  <a:schemeClr val="bg1"/>
                </a:solidFill>
              </a:rPr>
            </a:br>
            <a:r>
              <a:rPr lang="en-US" sz="1200" dirty="0" smtClean="0">
                <a:solidFill>
                  <a:schemeClr val="bg1"/>
                </a:solidFill>
              </a:rPr>
              <a:t>                                      encrypted with server public key]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49512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38400" y="614565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584085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38400" y="57132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54084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38400" y="65780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273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457200" y="487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noFill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09600" y="76200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1249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RSA Key Exchange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1515" y="8382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0055" y="84792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438400" y="4774933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438400" y="3784333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960511" y="3467121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Certificate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71800" y="44444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Certificate Verify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393722" y="840852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Mutual Authentication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1100" y="7467600"/>
            <a:ext cx="7772400" cy="668767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10400" y="1219200"/>
            <a:ext cx="0" cy="5410200"/>
          </a:xfrm>
          <a:prstGeom prst="straightConnector1">
            <a:avLst/>
          </a:prstGeom>
          <a:ln w="38100" cap="sq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438400" y="1676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4600" y="1371600"/>
            <a:ext cx="441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Client </a:t>
            </a:r>
            <a:r>
              <a:rPr lang="en-US" sz="1200" b="1" dirty="0" smtClean="0">
                <a:solidFill>
                  <a:schemeClr val="bg1"/>
                </a:solidFill>
              </a:rPr>
              <a:t>Hello  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Cipher Suites *,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1853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</a:t>
            </a:r>
            <a:r>
              <a:rPr lang="en-US" sz="1200" dirty="0" smtClean="0">
                <a:solidFill>
                  <a:schemeClr val="bg1"/>
                </a:solidFill>
              </a:rPr>
              <a:t>[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Cipher Suites +, </a:t>
            </a:r>
            <a:r>
              <a:rPr lang="en-US" sz="1200" dirty="0" err="1" smtClean="0">
                <a:solidFill>
                  <a:schemeClr val="bg1"/>
                </a:solidFill>
              </a:rPr>
              <a:t>SessionID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14600" y="220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514600" y="28194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95600" y="2514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Certificate </a:t>
            </a:r>
            <a:r>
              <a:rPr lang="en-US" sz="1200" dirty="0" smtClean="0">
                <a:solidFill>
                  <a:schemeClr val="bg1"/>
                </a:solidFill>
              </a:rPr>
              <a:t>[chain of X.509 Certs]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14600" y="39872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6824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Hello Done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38400" y="45968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438400" y="49778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19400" y="42672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Client Key Exchange</a:t>
            </a:r>
            <a:r>
              <a:rPr lang="en-US" sz="1200" dirty="0" smtClean="0">
                <a:solidFill>
                  <a:schemeClr val="bg1"/>
                </a:solidFill>
              </a:rPr>
              <a:t> [client DH public </a:t>
            </a:r>
            <a:r>
              <a:rPr lang="en-US" sz="1200" dirty="0" err="1" smtClean="0">
                <a:solidFill>
                  <a:schemeClr val="bg1"/>
                </a:solidFill>
              </a:rPr>
              <a:t>param</a:t>
            </a:r>
            <a:r>
              <a:rPr lang="en-US" sz="1200" dirty="0" smtClean="0">
                <a:solidFill>
                  <a:schemeClr val="bg1"/>
                </a:solidFill>
              </a:rPr>
              <a:t>]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95600" y="46730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438400" y="60198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5600" y="57150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Change Cipher Spec</a:t>
            </a:r>
            <a:endParaRPr lang="en-US" sz="12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438400" y="543502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5130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438400" y="6452175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95600" y="614737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Finished  </a:t>
            </a:r>
            <a:r>
              <a:rPr lang="en-US" sz="1400" dirty="0" smtClean="0">
                <a:solidFill>
                  <a:schemeClr val="bg1"/>
                </a:solidFill>
              </a:rPr>
              <a:t>[Encrypted Running Hash]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457200" y="487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noFill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09600" y="76200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09600" y="124968"/>
            <a:ext cx="8229600" cy="1399032"/>
          </a:xfrm>
          <a:prstGeom prst="rect">
            <a:avLst/>
          </a:prstGeom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DHE Key Exchange Method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31515" y="838200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00055" y="84792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Server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514600" y="3505200"/>
            <a:ext cx="4419600" cy="0"/>
          </a:xfrm>
          <a:prstGeom prst="straightConnector1">
            <a:avLst/>
          </a:prstGeom>
          <a:ln>
            <a:solidFill>
              <a:schemeClr val="bg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3200" y="2971800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Server Key Exchange </a:t>
            </a:r>
            <a:r>
              <a:rPr lang="en-US" sz="1200" dirty="0" smtClean="0">
                <a:solidFill>
                  <a:schemeClr val="bg1"/>
                </a:solidFill>
              </a:rPr>
              <a:t>[signed DH info]</a:t>
            </a:r>
          </a:p>
          <a:p>
            <a:r>
              <a:rPr lang="en-US" sz="1200" dirty="0" err="1" smtClean="0">
                <a:solidFill>
                  <a:schemeClr val="bg1"/>
                </a:solidFill>
              </a:rPr>
              <a:t>Random_client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Random_server</a:t>
            </a:r>
            <a:r>
              <a:rPr lang="en-US" sz="1200" dirty="0" smtClean="0">
                <a:solidFill>
                  <a:schemeClr val="bg1"/>
                </a:solidFill>
              </a:rPr>
              <a:t>, g, p, server DH </a:t>
            </a:r>
            <a:r>
              <a:rPr lang="en-US" sz="1200" dirty="0" err="1" smtClean="0">
                <a:solidFill>
                  <a:schemeClr val="bg1"/>
                </a:solidFill>
              </a:rPr>
              <a:t>param</a:t>
            </a:r>
            <a:endParaRPr lang="en-US" sz="1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33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Material for TLS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RSA</a:t>
            </a:r>
          </a:p>
          <a:p>
            <a:pPr lvl="1"/>
            <a:r>
              <a:rPr lang="en-US" dirty="0" smtClean="0"/>
              <a:t>Client generates pre-master secret</a:t>
            </a:r>
          </a:p>
          <a:p>
            <a:pPr lvl="1"/>
            <a:r>
              <a:rPr lang="en-US" dirty="0" smtClean="0"/>
              <a:t>Sends to server encrypted with servers public key</a:t>
            </a:r>
          </a:p>
          <a:p>
            <a:r>
              <a:rPr lang="en-US" dirty="0" smtClean="0"/>
              <a:t>DHE</a:t>
            </a:r>
          </a:p>
          <a:p>
            <a:pPr lvl="1"/>
            <a:r>
              <a:rPr lang="en-US" dirty="0" smtClean="0"/>
              <a:t>DH shared key is the pre-master secret</a:t>
            </a:r>
          </a:p>
          <a:p>
            <a:r>
              <a:rPr lang="en-US" dirty="0" smtClean="0"/>
              <a:t>Pre-master secret and random values used to compute master secret</a:t>
            </a:r>
          </a:p>
          <a:p>
            <a:r>
              <a:rPr lang="en-US" dirty="0" smtClean="0"/>
              <a:t>Master secret and random values used to compute key block material</a:t>
            </a:r>
          </a:p>
          <a:p>
            <a:pPr lvl="1"/>
            <a:r>
              <a:rPr lang="en-US" dirty="0" smtClean="0"/>
              <a:t>Key block contains 4 or 6 keys</a:t>
            </a:r>
          </a:p>
          <a:p>
            <a:pPr lvl="1"/>
            <a:r>
              <a:rPr lang="en-US" dirty="0" smtClean="0"/>
              <a:t>Two keys for AES, 2 keys for MAC, 2 keys (IV) for block cipher mode if needed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4162</TotalTime>
  <Words>755</Words>
  <Application>Microsoft Macintosh PowerPoint</Application>
  <PresentationFormat>On-screen Show (4:3)</PresentationFormat>
  <Paragraphs>131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Century Gothic</vt:lpstr>
      <vt:lpstr>Verdana</vt:lpstr>
      <vt:lpstr>Wingdings 2</vt:lpstr>
      <vt:lpstr>Verve</vt:lpstr>
      <vt:lpstr>TLS</vt:lpstr>
      <vt:lpstr>Student Learning Goals</vt:lpstr>
      <vt:lpstr>Genesis of TLS</vt:lpstr>
      <vt:lpstr>SSL Record Protocol Operation</vt:lpstr>
      <vt:lpstr>SSL Record Format</vt:lpstr>
      <vt:lpstr>PowerPoint Presentation</vt:lpstr>
      <vt:lpstr>PowerPoint Presentation</vt:lpstr>
      <vt:lpstr>PowerPoint Presentation</vt:lpstr>
      <vt:lpstr>Key Material for TLS</vt:lpstr>
      <vt:lpstr>Perfect Forward Secrecy</vt:lpstr>
      <vt:lpstr>Forward Secrecy</vt:lpstr>
      <vt:lpstr>TLS 1.3</vt:lpstr>
      <vt:lpstr>Review Questions</vt:lpstr>
      <vt:lpstr>Review Questions</vt:lpstr>
      <vt:lpstr>Limitations/Issues</vt:lpstr>
      <vt:lpstr>SSL Handshake</vt:lpstr>
    </vt:vector>
  </TitlesOfParts>
  <Company>byu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isrl</dc:creator>
  <cp:lastModifiedBy>Microsoft Office User</cp:lastModifiedBy>
  <cp:revision>98</cp:revision>
  <dcterms:created xsi:type="dcterms:W3CDTF">2007-07-21T17:12:18Z</dcterms:created>
  <dcterms:modified xsi:type="dcterms:W3CDTF">2017-10-31T20:36:59Z</dcterms:modified>
</cp:coreProperties>
</file>