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E1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>
        <p:scale>
          <a:sx n="99" d="100"/>
          <a:sy n="99" d="100"/>
        </p:scale>
        <p:origin x="-1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74C1717A-34B9-4B6D-ADFF-875F9BE92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8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DB2F9962-65E3-4A43-B918-62AEF6C19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FD72EA-20C6-4924-9836-B55294332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BD1D-78DB-4A76-A09A-FA1CA6746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14B8-47B3-49AD-93F1-D03C991C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20B1-DC13-4576-9123-53437DD9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8E2B-93A4-4A76-9393-70CA6D66C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2D0A-9F64-4B36-B7CC-B99BD2E31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93CB-32DD-49A7-AF8F-E9E44EFC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8351-9CCE-49D6-BD8A-A1553F044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FFAF-E042-403F-8A93-6467D946E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29BD-7AA2-49DC-916E-CBA14DA7C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F0B6-D41B-4CCE-BE1A-109512F66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C412DA-0BFD-4353-B1CD-4DABF72205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562600" y="228600"/>
            <a:ext cx="30091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659373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Last Updated: Aug 29,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333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certificate was originally created to bind a subject to the subject’s public key</a:t>
            </a:r>
          </a:p>
          <a:p>
            <a:endParaRPr lang="en-US" dirty="0" smtClean="0"/>
          </a:p>
          <a:p>
            <a:r>
              <a:rPr lang="en-US" dirty="0" smtClean="0"/>
              <a:t>Intended to solve the key distribution problem for public keys by narrowing the problem to the secure distribution of the CA public key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9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962400" cy="4572000"/>
          </a:xfrm>
        </p:spPr>
        <p:txBody>
          <a:bodyPr/>
          <a:lstStyle/>
          <a:p>
            <a:r>
              <a:rPr lang="en-US" dirty="0" smtClean="0"/>
              <a:t>Who generates the subject’s key pair?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00200"/>
          </a:xfrm>
        </p:spPr>
        <p:txBody>
          <a:bodyPr/>
          <a:lstStyle/>
          <a:p>
            <a:r>
              <a:rPr dirty="0" smtClean="0"/>
              <a:t>Certificate Generation</a:t>
            </a:r>
            <a:endParaRPr lang="en-US" dirty="0"/>
          </a:p>
        </p:txBody>
      </p:sp>
      <p:pic>
        <p:nvPicPr>
          <p:cNvPr id="4" name="Content Placeholder 3" descr="f3-12.png"/>
          <p:cNvPicPr>
            <a:picLocks noChangeAspect="1"/>
          </p:cNvPicPr>
          <p:nvPr/>
        </p:nvPicPr>
        <p:blipFill>
          <a:blip r:embed="rId2" cstate="print"/>
          <a:srcRect l="15637" t="14135" r="7744" b="28762"/>
          <a:stretch>
            <a:fillRect/>
          </a:stretch>
        </p:blipFill>
        <p:spPr>
          <a:xfrm>
            <a:off x="4114800" y="2057400"/>
            <a:ext cx="4267200" cy="4114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5715000"/>
            <a:ext cx="3058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Source: Stallings, Network Security Essentials</a:t>
            </a:r>
            <a:endParaRPr 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3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Certificate Authority (CA) – Issuer</a:t>
            </a:r>
          </a:p>
          <a:p>
            <a:pPr lvl="1"/>
            <a:r>
              <a:rPr lang="en-US" dirty="0" smtClean="0"/>
              <a:t>Certification Practice Statement (CPS)</a:t>
            </a:r>
          </a:p>
          <a:p>
            <a:pPr lvl="2"/>
            <a:r>
              <a:rPr lang="en-US" dirty="0" smtClean="0"/>
              <a:t>A statement of the practices employed by the CA to issue certificates</a:t>
            </a:r>
          </a:p>
          <a:p>
            <a:pPr lvl="1"/>
            <a:r>
              <a:rPr lang="en-US" dirty="0" smtClean="0"/>
              <a:t>Registration Authority (RA)</a:t>
            </a:r>
          </a:p>
          <a:p>
            <a:pPr lvl="2"/>
            <a:r>
              <a:rPr lang="en-US" dirty="0" smtClean="0"/>
              <a:t>Entity that identifies and authenticates subjects</a:t>
            </a:r>
          </a:p>
          <a:p>
            <a:pPr lvl="2"/>
            <a:r>
              <a:rPr lang="en-US" dirty="0" smtClean="0"/>
              <a:t>Does not issue certificates</a:t>
            </a:r>
          </a:p>
          <a:p>
            <a:pPr lvl="1"/>
            <a:r>
              <a:rPr lang="en-US" dirty="0" smtClean="0"/>
              <a:t>Trusted Third Party (TTP)</a:t>
            </a:r>
          </a:p>
          <a:p>
            <a:r>
              <a:rPr lang="en-US" dirty="0" smtClean="0"/>
              <a:t>Expiration</a:t>
            </a:r>
          </a:p>
          <a:p>
            <a:pPr lvl="1"/>
            <a:r>
              <a:rPr lang="en-US" dirty="0" smtClean="0"/>
              <a:t>Valid lifetime of the certificate</a:t>
            </a:r>
          </a:p>
          <a:p>
            <a:r>
              <a:rPr lang="en-US" dirty="0" smtClean="0"/>
              <a:t>Certificate Revocation List (CRL)</a:t>
            </a:r>
          </a:p>
          <a:p>
            <a:pPr lvl="1"/>
            <a:r>
              <a:rPr lang="en-US" dirty="0" smtClean="0"/>
              <a:t>Analogous to a list of lost or stolen credit card numbers</a:t>
            </a:r>
          </a:p>
          <a:p>
            <a:pPr lvl="1"/>
            <a:r>
              <a:rPr lang="en-US" dirty="0" smtClean="0"/>
              <a:t>When do certificates need to be revoked?</a:t>
            </a:r>
          </a:p>
          <a:p>
            <a:r>
              <a:rPr lang="en-US" dirty="0" smtClean="0"/>
              <a:t>Relying party</a:t>
            </a:r>
          </a:p>
          <a:p>
            <a:pPr lvl="1"/>
            <a:r>
              <a:rPr lang="en-US" dirty="0" smtClean="0"/>
              <a:t>Recipient of a certificate that relies on the information it asserts</a:t>
            </a:r>
          </a:p>
          <a:p>
            <a:pPr lvl="1"/>
            <a:r>
              <a:rPr lang="en-US" dirty="0" smtClean="0"/>
              <a:t>How does the relying party validate the certificate? (5 steps)</a:t>
            </a:r>
          </a:p>
          <a:p>
            <a:r>
              <a:rPr lang="en-US" dirty="0" smtClean="0"/>
              <a:t>Public Key Infrastructure (PKI)</a:t>
            </a:r>
          </a:p>
          <a:p>
            <a:pPr lvl="1"/>
            <a:r>
              <a:rPr lang="en-US" dirty="0" smtClean="0"/>
              <a:t>Infrastructure necessary  to deploy and use public key technology</a:t>
            </a:r>
          </a:p>
          <a:p>
            <a:pPr lvl="1"/>
            <a:r>
              <a:rPr lang="en-US" dirty="0" smtClean="0"/>
              <a:t>The infrastructure needed to recognize which public key belongs to whom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steps should a relying party (e.g., web browser) take to verify a certificate?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Expiration</a:t>
            </a:r>
          </a:p>
          <a:p>
            <a:pPr lvl="1"/>
            <a:r>
              <a:rPr lang="en-US" dirty="0" smtClean="0"/>
              <a:t>Revocation</a:t>
            </a:r>
          </a:p>
          <a:p>
            <a:pPr lvl="1"/>
            <a:r>
              <a:rPr lang="en-US" dirty="0" smtClean="0"/>
              <a:t>Usage constraints</a:t>
            </a:r>
          </a:p>
          <a:p>
            <a:pPr lvl="2"/>
            <a:r>
              <a:rPr lang="en-US" dirty="0" smtClean="0"/>
              <a:t>Basic Constraints</a:t>
            </a:r>
          </a:p>
          <a:p>
            <a:pPr lvl="3"/>
            <a:r>
              <a:rPr lang="en-US" dirty="0" smtClean="0"/>
              <a:t>Can the subject act as a CA?</a:t>
            </a:r>
          </a:p>
          <a:p>
            <a:pPr lvl="3"/>
            <a:r>
              <a:rPr lang="en-US" dirty="0" smtClean="0"/>
              <a:t>Is there a limit to the length of the certificate chain?</a:t>
            </a:r>
          </a:p>
          <a:p>
            <a:pPr lvl="3"/>
            <a:r>
              <a:rPr lang="en-US" dirty="0" smtClean="0"/>
              <a:t>Limitation on key use</a:t>
            </a:r>
          </a:p>
          <a:p>
            <a:pPr lvl="1"/>
            <a:r>
              <a:rPr lang="en-US" dirty="0" smtClean="0"/>
              <a:t>Ownership</a:t>
            </a:r>
          </a:p>
          <a:p>
            <a:pPr lvl="2"/>
            <a:r>
              <a:rPr lang="en-US" dirty="0" smtClean="0"/>
              <a:t>Does the entity presenting the certificate have access to the associated private key?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Certificate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– how to identify subjects?</a:t>
            </a:r>
          </a:p>
          <a:p>
            <a:r>
              <a:rPr lang="en-US" dirty="0" smtClean="0"/>
              <a:t>Authority – no universal authority</a:t>
            </a:r>
          </a:p>
          <a:p>
            <a:r>
              <a:rPr lang="en-US" dirty="0" smtClean="0"/>
              <a:t>Trust – who do we trust as the CA?</a:t>
            </a:r>
          </a:p>
          <a:p>
            <a:r>
              <a:rPr lang="en-US" dirty="0" smtClean="0"/>
              <a:t>Revocation – hardest PKI problem to solve</a:t>
            </a:r>
          </a:p>
          <a:p>
            <a:pPr lvl="1"/>
            <a:r>
              <a:rPr lang="en-US" dirty="0" smtClean="0"/>
              <a:t>CRL</a:t>
            </a:r>
          </a:p>
          <a:p>
            <a:pPr lvl="1"/>
            <a:r>
              <a:rPr lang="en-US" dirty="0" smtClean="0"/>
              <a:t>Fast expiration</a:t>
            </a:r>
          </a:p>
          <a:p>
            <a:pPr lvl="1"/>
            <a:r>
              <a:rPr lang="en-US" dirty="0" smtClean="0"/>
              <a:t>Online certificate verification (OCSP)</a:t>
            </a:r>
          </a:p>
          <a:p>
            <a:r>
              <a:rPr lang="en-US" dirty="0" smtClean="0"/>
              <a:t>PKI vs. key server</a:t>
            </a:r>
          </a:p>
          <a:p>
            <a:pPr lvl="1"/>
            <a:r>
              <a:rPr lang="en-US" dirty="0" smtClean="0"/>
              <a:t>Advantages of PKI server to key server</a:t>
            </a:r>
          </a:p>
          <a:p>
            <a:pPr lvl="1"/>
            <a:r>
              <a:rPr lang="en-US" dirty="0" smtClean="0"/>
              <a:t>Recommend key server for small systems, PKI for larger systems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Reality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6400800"/>
            <a:ext cx="3784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/>
              <a:t>Source: Cryptography Engineering, Ferguson et al., Chapter 19</a:t>
            </a:r>
          </a:p>
          <a:p>
            <a:endParaRPr 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16581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examples of how a PKI could be implemented and used?</a:t>
            </a:r>
          </a:p>
          <a:p>
            <a:pPr lvl="1"/>
            <a:r>
              <a:rPr lang="en-US" dirty="0" smtClean="0"/>
              <a:t>Universal PKI</a:t>
            </a:r>
          </a:p>
          <a:p>
            <a:pPr lvl="1"/>
            <a:r>
              <a:rPr lang="en-US" dirty="0" smtClean="0"/>
              <a:t>Corporate VPN</a:t>
            </a:r>
          </a:p>
          <a:p>
            <a:pPr lvl="1"/>
            <a:r>
              <a:rPr lang="en-US" dirty="0" smtClean="0"/>
              <a:t>On-line banking</a:t>
            </a:r>
          </a:p>
          <a:p>
            <a:pPr lvl="1"/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5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organization may distribute the certificate issuing process</a:t>
            </a:r>
          </a:p>
          <a:p>
            <a:pPr lvl="1"/>
            <a:r>
              <a:rPr lang="en-US" dirty="0" smtClean="0"/>
              <a:t>Example: How might BYU issue student certificates using the University, College, Department organizational structure?</a:t>
            </a:r>
          </a:p>
          <a:p>
            <a:endParaRPr lang="en-US" dirty="0" smtClean="0"/>
          </a:p>
          <a:p>
            <a:r>
              <a:rPr lang="en-US" dirty="0" smtClean="0"/>
              <a:t>How to create a hierarchy?</a:t>
            </a:r>
          </a:p>
          <a:p>
            <a:r>
              <a:rPr lang="en-US" dirty="0" smtClean="0"/>
              <a:t>How to verify a certificate chain?</a:t>
            </a:r>
          </a:p>
          <a:p>
            <a:r>
              <a:rPr lang="en-US" dirty="0" smtClean="0"/>
              <a:t>How to recover from a lost/stolen private key?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Certif</a:t>
            </a:r>
            <a:r>
              <a:rPr lang="en-US" dirty="0" smtClean="0"/>
              <a:t>ic</a:t>
            </a:r>
            <a:r>
              <a:rPr dirty="0" smtClean="0"/>
              <a:t>ate Hierarchies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6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risks when we trust a third party</a:t>
            </a:r>
          </a:p>
          <a:p>
            <a:pPr lvl="1"/>
            <a:r>
              <a:rPr lang="en-US" dirty="0" smtClean="0"/>
              <a:t>Some examples are posted on the lectures page</a:t>
            </a:r>
          </a:p>
          <a:p>
            <a:pPr lvl="2"/>
            <a:r>
              <a:rPr lang="en-US" dirty="0" err="1" smtClean="0"/>
              <a:t>Verisign</a:t>
            </a:r>
            <a:r>
              <a:rPr lang="en-US" dirty="0" smtClean="0"/>
              <a:t> issued two </a:t>
            </a:r>
            <a:r>
              <a:rPr lang="en-US" dirty="0" err="1" smtClean="0"/>
              <a:t>fraudulant</a:t>
            </a:r>
            <a:r>
              <a:rPr lang="en-US" dirty="0" smtClean="0"/>
              <a:t> Microsoft certificates in 2001</a:t>
            </a:r>
          </a:p>
          <a:p>
            <a:pPr lvl="2"/>
            <a:r>
              <a:rPr lang="en-US" dirty="0" smtClean="0"/>
              <a:t>Dutch CA </a:t>
            </a:r>
            <a:r>
              <a:rPr lang="en-US" dirty="0" err="1" smtClean="0"/>
              <a:t>DigiNotor</a:t>
            </a:r>
            <a:r>
              <a:rPr lang="en-US" dirty="0" smtClean="0"/>
              <a:t> was compromised in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Compromised 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9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12304</TotalTime>
  <Words>447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Certificates</vt:lpstr>
      <vt:lpstr>Background</vt:lpstr>
      <vt:lpstr>Certificate Generation</vt:lpstr>
      <vt:lpstr>Terminology</vt:lpstr>
      <vt:lpstr>Certificate Verification</vt:lpstr>
      <vt:lpstr>PKI Reality</vt:lpstr>
      <vt:lpstr>PKI Examples</vt:lpstr>
      <vt:lpstr>Certificate Hierarchies</vt:lpstr>
      <vt:lpstr>Compromised CAs</vt:lpstr>
    </vt:vector>
  </TitlesOfParts>
  <Manager/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Post-Mortem</dc:title>
  <dc:subject/>
  <dc:creator>isrl</dc:creator>
  <cp:keywords/>
  <dc:description/>
  <cp:lastModifiedBy>Kent Seamons</cp:lastModifiedBy>
  <cp:revision>155</cp:revision>
  <cp:lastPrinted>1601-01-01T00:00:00Z</cp:lastPrinted>
  <dcterms:created xsi:type="dcterms:W3CDTF">2007-06-21T21:35:42Z</dcterms:created>
  <dcterms:modified xsi:type="dcterms:W3CDTF">2013-08-29T15:14:18Z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TC010184551033</vt:lpwstr>
  </property>
</Properties>
</file>