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3" r:id="rId3"/>
    <p:sldId id="264" r:id="rId4"/>
    <p:sldId id="265" r:id="rId5"/>
    <p:sldId id="266" r:id="rId6"/>
    <p:sldId id="267" r:id="rId7"/>
    <p:sldId id="269" r:id="rId8"/>
    <p:sldId id="270"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8" d="100"/>
          <a:sy n="148" d="100"/>
        </p:scale>
        <p:origin x="-11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39971F-CC94-4679-877C-6D16D197746D}" type="datetimeFigureOut">
              <a:rPr lang="en-US" smtClean="0"/>
              <a:pPr/>
              <a:t>10/8/12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6CF4E-6746-43A5-A3D4-2B5163132719}" type="slidenum">
              <a:rPr lang="en-US" smtClean="0"/>
              <a:pPr/>
              <a:t>‹#›</a:t>
            </a:fld>
            <a:endParaRPr lang="en-US"/>
          </a:p>
        </p:txBody>
      </p:sp>
    </p:spTree>
    <p:extLst>
      <p:ext uri="{BB962C8B-B14F-4D97-AF65-F5344CB8AC3E}">
        <p14:creationId xmlns:p14="http://schemas.microsoft.com/office/powerpoint/2010/main" val="180440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BDBCC8-5615-4C0A-B2D1-23BC2EF853D9}" type="datetimeFigureOut">
              <a:rPr lang="en-US" smtClean="0"/>
              <a:pPr/>
              <a:t>10/8/12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A5602C-00CB-4977-8C78-C2055F9CB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DBCC8-5615-4C0A-B2D1-23BC2EF853D9}" type="datetimeFigureOut">
              <a:rPr lang="en-US" smtClean="0"/>
              <a:pPr/>
              <a:t>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DBCC8-5615-4C0A-B2D1-23BC2EF853D9}" type="datetimeFigureOut">
              <a:rPr lang="en-US" smtClean="0"/>
              <a:pPr/>
              <a:t>10/8/12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BDBCC8-5615-4C0A-B2D1-23BC2EF853D9}" type="datetimeFigureOut">
              <a:rPr lang="en-US" smtClean="0"/>
              <a:pPr/>
              <a:t>10/8/12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7BDBCC8-5615-4C0A-B2D1-23BC2EF853D9}" type="datetimeFigureOut">
              <a:rPr lang="en-US" smtClean="0"/>
              <a:pPr/>
              <a:t>10/8/12</a:t>
            </a:fld>
            <a:endParaRPr lang="en-US"/>
          </a:p>
        </p:txBody>
      </p:sp>
      <p:sp>
        <p:nvSpPr>
          <p:cNvPr id="8" name="Slide Number Placeholder 7"/>
          <p:cNvSpPr>
            <a:spLocks noGrp="1"/>
          </p:cNvSpPr>
          <p:nvPr>
            <p:ph type="sldNum" sz="quarter" idx="11"/>
          </p:nvPr>
        </p:nvSpPr>
        <p:spPr/>
        <p:txBody>
          <a:bodyPr/>
          <a:lstStyle/>
          <a:p>
            <a:fld id="{EBA5602C-00CB-4977-8C78-C2055F9CBCC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DBCC8-5615-4C0A-B2D1-23BC2EF853D9}" type="datetimeFigureOut">
              <a:rPr lang="en-US" smtClean="0"/>
              <a:pPr/>
              <a:t>10/8/12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DBCC8-5615-4C0A-B2D1-23BC2EF853D9}" type="datetimeFigureOut">
              <a:rPr lang="en-US" smtClean="0"/>
              <a:pPr/>
              <a:t>10/8/12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BA5602C-00CB-4977-8C78-C2055F9CBC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7BDBCC8-5615-4C0A-B2D1-23BC2EF853D9}" type="datetimeFigureOut">
              <a:rPr lang="en-US" smtClean="0"/>
              <a:pPr/>
              <a:t>10/8/12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7BDBCC8-5615-4C0A-B2D1-23BC2EF853D9}" type="datetimeFigureOut">
              <a:rPr lang="en-US" smtClean="0"/>
              <a:pPr/>
              <a:t>10/8/12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BA5602C-00CB-4977-8C78-C2055F9CBCC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ilzimmermann.com/EN/findpgp/index.html" TargetMode="Externa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Secure Email</a:t>
            </a:r>
            <a:endParaRPr lang="en-US" dirty="0"/>
          </a:p>
        </p:txBody>
      </p:sp>
      <p:sp>
        <p:nvSpPr>
          <p:cNvPr id="3" name="Subtitle 2"/>
          <p:cNvSpPr>
            <a:spLocks noGrp="1"/>
          </p:cNvSpPr>
          <p:nvPr>
            <p:ph type="subTitle" idx="1"/>
          </p:nvPr>
        </p:nvSpPr>
        <p:spPr>
          <a:xfrm>
            <a:off x="457200" y="4038600"/>
            <a:ext cx="6480048" cy="1752600"/>
          </a:xfrm>
        </p:spPr>
        <p:txBody>
          <a:bodyPr/>
          <a:lstStyle/>
          <a:p>
            <a:endParaRPr lang="en-US" dirty="0"/>
          </a:p>
        </p:txBody>
      </p:sp>
      <p:sp>
        <p:nvSpPr>
          <p:cNvPr id="4" name="Rectangle 3"/>
          <p:cNvSpPr/>
          <p:nvPr/>
        </p:nvSpPr>
        <p:spPr>
          <a:xfrm>
            <a:off x="6115492" y="0"/>
            <a:ext cx="2904962"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reflection blurRad="6350" stA="55000" endA="300" endPos="45500" dir="5400000" sy="-100000" algn="bl" rotWithShape="0"/>
                </a:effectLst>
              </a:rPr>
              <a:t>CS 465</a:t>
            </a:r>
          </a:p>
        </p:txBody>
      </p:sp>
      <p:sp>
        <p:nvSpPr>
          <p:cNvPr id="5" name="TextBox 4"/>
          <p:cNvSpPr txBox="1"/>
          <p:nvPr/>
        </p:nvSpPr>
        <p:spPr>
          <a:xfrm>
            <a:off x="5257800" y="6396335"/>
            <a:ext cx="3886200" cy="461665"/>
          </a:xfrm>
          <a:prstGeom prst="rect">
            <a:avLst/>
          </a:prstGeom>
          <a:noFill/>
        </p:spPr>
        <p:txBody>
          <a:bodyPr wrap="square" rtlCol="0">
            <a:spAutoFit/>
          </a:bodyPr>
          <a:lstStyle/>
          <a:p>
            <a:pPr algn="r"/>
            <a:r>
              <a:rPr lang="en-US" sz="1200" dirty="0" smtClean="0"/>
              <a:t>Slides by Kent Seamons and Tim van </a:t>
            </a:r>
            <a:r>
              <a:rPr lang="en-US" sz="1200" dirty="0" err="1" smtClean="0"/>
              <a:t>der</a:t>
            </a:r>
            <a:r>
              <a:rPr lang="en-US" sz="1200" dirty="0" smtClean="0"/>
              <a:t> Horst</a:t>
            </a:r>
          </a:p>
          <a:p>
            <a:pPr algn="r"/>
            <a:r>
              <a:rPr lang="en-US" sz="1200" dirty="0" smtClean="0"/>
              <a:t>Last Updated:  Oct </a:t>
            </a:r>
            <a:r>
              <a:rPr lang="en-US" sz="1200" dirty="0"/>
              <a:t>8</a:t>
            </a:r>
            <a:r>
              <a:rPr lang="en-US" sz="1200" dirty="0" smtClean="0"/>
              <a:t>, 2012</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Be able to describe how secure email works to provide confidentiality, integrity, and authentication</a:t>
            </a:r>
          </a:p>
          <a:p>
            <a:r>
              <a:rPr lang="en-US" dirty="0" smtClean="0"/>
              <a:t>Understand the different in trust models between</a:t>
            </a:r>
          </a:p>
          <a:p>
            <a:pPr lvl="1"/>
            <a:r>
              <a:rPr lang="en-US" dirty="0" smtClean="0"/>
              <a:t>PGP</a:t>
            </a:r>
          </a:p>
          <a:p>
            <a:pPr lvl="1"/>
            <a:r>
              <a:rPr lang="en-US" dirty="0" smtClean="0"/>
              <a:t>S/MIME</a:t>
            </a:r>
          </a:p>
          <a:p>
            <a:r>
              <a:rPr lang="en-US" dirty="0" smtClean="0"/>
              <a:t>Gain experience using secure email</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PGP Background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Designed by Phil Zimmerman</a:t>
            </a:r>
          </a:p>
          <a:p>
            <a:pPr lvl="1"/>
            <a:r>
              <a:rPr lang="en-US" dirty="0" smtClean="0"/>
              <a:t>Originally designed as a human rights tool</a:t>
            </a:r>
          </a:p>
          <a:p>
            <a:pPr lvl="1"/>
            <a:r>
              <a:rPr lang="en-US" dirty="0" smtClean="0"/>
              <a:t>Published for free on the Internet in 1991</a:t>
            </a:r>
          </a:p>
          <a:p>
            <a:pPr lvl="1"/>
            <a:r>
              <a:rPr lang="en-US" dirty="0" smtClean="0"/>
              <a:t>Phil was the target of a three year criminal investigation</a:t>
            </a:r>
          </a:p>
          <a:p>
            <a:r>
              <a:rPr lang="en-US" dirty="0" smtClean="0"/>
              <a:t>Where to get PGP?</a:t>
            </a:r>
          </a:p>
          <a:p>
            <a:pPr lvl="1"/>
            <a:r>
              <a:rPr lang="en-US" dirty="0" smtClean="0">
                <a:hlinkClick r:id="rId2"/>
              </a:rPr>
              <a:t>http://www.philzimmermann.com/EN/findpgp/index.html</a:t>
            </a:r>
            <a:endParaRPr lang="en-US" dirty="0" smtClean="0"/>
          </a:p>
          <a:p>
            <a:pPr lvl="2"/>
            <a:r>
              <a:rPr lang="en-US" dirty="0" smtClean="0"/>
              <a:t>pgp.com</a:t>
            </a:r>
          </a:p>
          <a:p>
            <a:pPr lvl="2"/>
            <a:r>
              <a:rPr lang="en-US" dirty="0" err="1" smtClean="0"/>
              <a:t>GnuPG</a:t>
            </a:r>
            <a:r>
              <a:rPr lang="en-US" dirty="0" smtClean="0"/>
              <a:t> (GPG)</a:t>
            </a:r>
          </a:p>
          <a:p>
            <a:r>
              <a:rPr lang="en-US" dirty="0" smtClean="0"/>
              <a:t>In the 1990’s, one way to skirt federal export controls was to publish the source code in book form (this was allowed), ship the books to Europe, scan the source code using OCR technology to create the code.  Laborious, but legal.</a:t>
            </a:r>
          </a:p>
          <a:p>
            <a:r>
              <a:rPr lang="en-US" dirty="0" smtClean="0"/>
              <a:t>Trust model – web of trust</a:t>
            </a:r>
          </a:p>
        </p:txBody>
      </p:sp>
      <p:pic>
        <p:nvPicPr>
          <p:cNvPr id="1026" name="Picture 2"/>
          <p:cNvPicPr>
            <a:picLocks noChangeAspect="1" noChangeArrowheads="1"/>
          </p:cNvPicPr>
          <p:nvPr/>
        </p:nvPicPr>
        <p:blipFill>
          <a:blip r:embed="rId3" cstate="print"/>
          <a:srcRect/>
          <a:stretch>
            <a:fillRect/>
          </a:stretch>
        </p:blipFill>
        <p:spPr bwMode="auto">
          <a:xfrm>
            <a:off x="7162800" y="0"/>
            <a:ext cx="1916684" cy="2601833"/>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1.png"/>
          <p:cNvPicPr>
            <a:picLocks noGrp="1" noChangeAspect="1"/>
          </p:cNvPicPr>
          <p:nvPr>
            <p:ph idx="1"/>
          </p:nvPr>
        </p:nvPicPr>
        <p:blipFill>
          <a:blip r:embed="rId2" cstate="print"/>
          <a:stretch>
            <a:fillRect/>
          </a:stretch>
        </p:blipFill>
        <p:spPr>
          <a:xfrm>
            <a:off x="685800" y="425471"/>
            <a:ext cx="7772400" cy="6007059"/>
          </a:xfr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2.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3.png"/>
          <p:cNvPicPr>
            <a:picLocks noGrp="1" noChangeAspect="1"/>
          </p:cNvPicPr>
          <p:nvPr>
            <p:ph idx="1"/>
          </p:nvPr>
        </p:nvPicPr>
        <p:blipFill>
          <a:blip r:embed="rId2" cstate="print"/>
          <a:stretch>
            <a:fillRect/>
          </a:stretch>
        </p:blipFill>
        <p:spPr>
          <a:xfrm>
            <a:off x="2275183" y="457200"/>
            <a:ext cx="4643104" cy="6007608"/>
          </a:xfr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5.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6.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S/MIME</a:t>
            </a:r>
            <a:endParaRPr lang="en-US" dirty="0"/>
          </a:p>
        </p:txBody>
      </p:sp>
      <p:sp>
        <p:nvSpPr>
          <p:cNvPr id="3" name="Content Placeholder 2"/>
          <p:cNvSpPr>
            <a:spLocks noGrp="1"/>
          </p:cNvSpPr>
          <p:nvPr>
            <p:ph idx="1"/>
          </p:nvPr>
        </p:nvSpPr>
        <p:spPr/>
        <p:txBody>
          <a:bodyPr>
            <a:normAutofit lnSpcReduction="10000"/>
          </a:bodyPr>
          <a:lstStyle/>
          <a:p>
            <a:r>
              <a:rPr lang="en-US" dirty="0" smtClean="0"/>
              <a:t>Secure Multipurpose Internet Mail Extension</a:t>
            </a:r>
          </a:p>
          <a:p>
            <a:endParaRPr lang="en-US" dirty="0" smtClean="0"/>
          </a:p>
          <a:p>
            <a:r>
              <a:rPr lang="en-US" dirty="0" smtClean="0"/>
              <a:t>Security extension to the MIME Internet email format</a:t>
            </a:r>
          </a:p>
          <a:p>
            <a:endParaRPr lang="en-US" dirty="0" smtClean="0"/>
          </a:p>
          <a:p>
            <a:r>
              <a:rPr lang="en-US" dirty="0" smtClean="0"/>
              <a:t>What is the trust model?</a:t>
            </a:r>
          </a:p>
          <a:p>
            <a:pPr lvl="1"/>
            <a:r>
              <a:rPr lang="en-US" dirty="0" smtClean="0"/>
              <a:t>Hierarchical, top-down</a:t>
            </a:r>
          </a:p>
          <a:p>
            <a:pPr lvl="1"/>
            <a:r>
              <a:rPr lang="en-US" dirty="0" smtClean="0"/>
              <a:t>X.509 certificates</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4593</TotalTime>
  <Words>193</Words>
  <Application>Microsoft Macintosh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Secure Email</vt:lpstr>
      <vt:lpstr>Goals</vt:lpstr>
      <vt:lpstr>PGP Background</vt:lpstr>
      <vt:lpstr>PowerPoint Presentation</vt:lpstr>
      <vt:lpstr>PowerPoint Presentation</vt:lpstr>
      <vt:lpstr>PowerPoint Presentation</vt:lpstr>
      <vt:lpstr>PowerPoint Presentation</vt:lpstr>
      <vt:lpstr>PowerPoint Presentation</vt:lpstr>
      <vt:lpstr>S/MIME</vt:lpstr>
    </vt:vector>
  </TitlesOfParts>
  <Company>byu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Email</dc:title>
  <dc:creator>isrl</dc:creator>
  <cp:lastModifiedBy>Kent Seamons</cp:lastModifiedBy>
  <cp:revision>182</cp:revision>
  <dcterms:created xsi:type="dcterms:W3CDTF">2007-07-17T14:13:40Z</dcterms:created>
  <dcterms:modified xsi:type="dcterms:W3CDTF">2012-10-09T00:23:51Z</dcterms:modified>
</cp:coreProperties>
</file>