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4" r:id="rId4"/>
    <p:sldId id="267" r:id="rId5"/>
    <p:sldId id="273" r:id="rId6"/>
    <p:sldId id="272" r:id="rId7"/>
    <p:sldId id="268" r:id="rId8"/>
    <p:sldId id="276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81" d="100"/>
          <a:sy n="181" d="100"/>
        </p:scale>
        <p:origin x="-112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B40BFB-6138-4BCC-BD72-AF1F393F8B98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B9CF82-661B-4690-ACF0-D68BE777B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51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B32971E-AD80-43EE-A510-4C2F7579A2B1}" type="datetimeFigureOut">
              <a:rPr lang="en-US" smtClean="0"/>
              <a:pPr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7B996E3-8AB4-493E-BF93-7117EEAB08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115492" y="0"/>
            <a:ext cx="290496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CS 465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6396335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Slides by Kent Seamons and Tim van </a:t>
            </a:r>
            <a:r>
              <a:rPr lang="en-US" sz="1200" dirty="0" err="1" smtClean="0"/>
              <a:t>der</a:t>
            </a:r>
            <a:r>
              <a:rPr lang="en-US" sz="1200" dirty="0" smtClean="0"/>
              <a:t> Horst</a:t>
            </a:r>
          </a:p>
          <a:p>
            <a:pPr algn="r"/>
            <a:r>
              <a:rPr lang="en-US" sz="1200" dirty="0" smtClean="0"/>
              <a:t>Last Updated: Nov 8, 2013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TLS handshake</a:t>
            </a:r>
          </a:p>
          <a:p>
            <a:r>
              <a:rPr lang="en-US" dirty="0" smtClean="0"/>
              <a:t>Understand client/server authentication in TLS</a:t>
            </a:r>
          </a:p>
          <a:p>
            <a:pPr lvl="1"/>
            <a:r>
              <a:rPr lang="en-US" dirty="0" smtClean="0"/>
              <a:t>RSA key exchange</a:t>
            </a:r>
          </a:p>
          <a:p>
            <a:pPr lvl="1"/>
            <a:r>
              <a:rPr lang="en-US" dirty="0" smtClean="0"/>
              <a:t>Explain certificate ownership proofs in detail</a:t>
            </a:r>
          </a:p>
          <a:p>
            <a:pPr lvl="1"/>
            <a:r>
              <a:rPr lang="en-US" dirty="0" smtClean="0"/>
              <a:t>What cryptographic primitives are used and why?</a:t>
            </a:r>
          </a:p>
          <a:p>
            <a:r>
              <a:rPr lang="en-US" dirty="0" smtClean="0"/>
              <a:t>Understand session resumption</a:t>
            </a:r>
          </a:p>
          <a:p>
            <a:r>
              <a:rPr lang="en-US" dirty="0" smtClean="0"/>
              <a:t>Understand the limitations of TLS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Genesis of TLS</a:t>
            </a:r>
          </a:p>
        </p:txBody>
      </p:sp>
      <p:sp>
        <p:nvSpPr>
          <p:cNvPr id="118788" name="Text Box 4"/>
          <p:cNvSpPr txBox="1">
            <a:spLocks noChangeArrowheads="1"/>
          </p:cNvSpPr>
          <p:nvPr/>
        </p:nvSpPr>
        <p:spPr bwMode="auto">
          <a:xfrm>
            <a:off x="7086600" y="2286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SSLv1 (1994)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r>
              <a:rPr lang="en-US"/>
              <a:t>unreleased</a:t>
            </a: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6858000" y="18288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SSLv2 (1994)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r>
              <a:rPr lang="en-US"/>
              <a:t>First release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3276600" y="3657600"/>
            <a:ext cx="13160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STLP (1996)</a:t>
            </a:r>
            <a:br>
              <a:rPr lang="en-US"/>
            </a:br>
            <a:r>
              <a:rPr lang="en-US"/>
              <a:t>Microsoft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3429000" y="1905000"/>
            <a:ext cx="12207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PCT (1995)</a:t>
            </a:r>
            <a:br>
              <a:rPr lang="en-US"/>
            </a:br>
            <a:r>
              <a:rPr lang="en-US"/>
              <a:t>Microsoft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6781800" y="3429000"/>
            <a:ext cx="1371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SSLv3 (1995)</a:t>
            </a:r>
            <a:br>
              <a:rPr lang="en-US"/>
            </a:br>
            <a:r>
              <a:rPr lang="en-US"/>
              <a:t>Netscape</a:t>
            </a:r>
            <a:br>
              <a:rPr lang="en-US"/>
            </a:br>
            <a:endParaRPr lang="en-US"/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6705600" y="5029200"/>
            <a:ext cx="222689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TLS 1.0 </a:t>
            </a:r>
            <a:r>
              <a:rPr lang="en-US" dirty="0"/>
              <a:t>(1997-1999)</a:t>
            </a:r>
            <a:br>
              <a:rPr lang="en-US" dirty="0"/>
            </a:br>
            <a:r>
              <a:rPr lang="en-US" dirty="0" smtClean="0"/>
              <a:t>IETF (aka SSLv3.1)</a:t>
            </a:r>
          </a:p>
          <a:p>
            <a:endParaRPr lang="en-US" dirty="0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3048000" y="5105400"/>
            <a:ext cx="13890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WTLS (1998)</a:t>
            </a:r>
            <a:br>
              <a:rPr lang="en-US"/>
            </a:br>
            <a:r>
              <a:rPr lang="en-US"/>
              <a:t>WAP Forum</a:t>
            </a:r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>
            <a:off x="7543800" y="1219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>
            <a:off x="74676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>
            <a:off x="7467600" y="4343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8" name="Line 14"/>
          <p:cNvSpPr>
            <a:spLocks noChangeShapeType="1"/>
          </p:cNvSpPr>
          <p:nvPr/>
        </p:nvSpPr>
        <p:spPr bwMode="auto">
          <a:xfrm flipH="1">
            <a:off x="4800600" y="2286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799" name="Line 15"/>
          <p:cNvSpPr>
            <a:spLocks noChangeShapeType="1"/>
          </p:cNvSpPr>
          <p:nvPr/>
        </p:nvSpPr>
        <p:spPr bwMode="auto">
          <a:xfrm flipH="1">
            <a:off x="4648200" y="38862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0" name="Line 16"/>
          <p:cNvSpPr>
            <a:spLocks noChangeShapeType="1"/>
          </p:cNvSpPr>
          <p:nvPr/>
        </p:nvSpPr>
        <p:spPr bwMode="auto">
          <a:xfrm flipH="1">
            <a:off x="4648200" y="5334000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801" name="Text Box 17"/>
          <p:cNvSpPr txBox="1">
            <a:spLocks noChangeArrowheads="1"/>
          </p:cNvSpPr>
          <p:nvPr/>
        </p:nvSpPr>
        <p:spPr bwMode="auto">
          <a:xfrm>
            <a:off x="0" y="6491288"/>
            <a:ext cx="3733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Source: SSL and TLS, </a:t>
            </a:r>
            <a:r>
              <a:rPr lang="en-US" dirty="0" err="1"/>
              <a:t>Rescorla</a:t>
            </a:r>
            <a:endParaRPr lang="en-US" dirty="0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6705600" y="6059269"/>
            <a:ext cx="1636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TLS 1.1 (2006)</a:t>
            </a:r>
          </a:p>
          <a:p>
            <a:r>
              <a:rPr lang="en-US" dirty="0" smtClean="0"/>
              <a:t>TLS 1.2 (2008)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SSL Record Protocol Operation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SSL Record Protocol Operation</a:t>
            </a:r>
            <a:endParaRPr lang="en-US" dirty="0"/>
          </a:p>
        </p:txBody>
      </p:sp>
      <p:pic>
        <p:nvPicPr>
          <p:cNvPr id="5" name="Picture Placeholder 6" descr="f7-3.png"/>
          <p:cNvPicPr>
            <a:picLocks noChangeAspect="1"/>
          </p:cNvPicPr>
          <p:nvPr/>
        </p:nvPicPr>
        <p:blipFill>
          <a:blip r:embed="rId2" cstate="print"/>
          <a:srcRect l="5260" t="9796" r="5380" b="9548"/>
          <a:stretch>
            <a:fillRect/>
          </a:stretch>
        </p:blipFill>
        <p:spPr>
          <a:xfrm>
            <a:off x="1447800" y="762000"/>
            <a:ext cx="6553200" cy="45720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4953000" y="6553200"/>
            <a:ext cx="3484698" cy="277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/>
              <a:t>Source: </a:t>
            </a:r>
            <a:r>
              <a:rPr lang="en-US" sz="1200" dirty="0" smtClean="0"/>
              <a:t>Network Security Essentials (Stallings)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Record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SSL Record Format</a:t>
            </a:r>
            <a:endParaRPr lang="en-US" dirty="0"/>
          </a:p>
        </p:txBody>
      </p:sp>
      <p:pic>
        <p:nvPicPr>
          <p:cNvPr id="5" name="Picture Placeholder 6" descr="f7-4.png"/>
          <p:cNvPicPr>
            <a:picLocks noChangeAspect="1"/>
          </p:cNvPicPr>
          <p:nvPr/>
        </p:nvPicPr>
        <p:blipFill>
          <a:blip r:embed="rId2" cstate="print"/>
          <a:srcRect l="17729" t="13829" r="25122" b="12236"/>
          <a:stretch>
            <a:fillRect/>
          </a:stretch>
        </p:blipFill>
        <p:spPr>
          <a:xfrm>
            <a:off x="2514600" y="914400"/>
            <a:ext cx="4191000" cy="41910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6" name="Rectangle 5"/>
          <p:cNvSpPr/>
          <p:nvPr/>
        </p:nvSpPr>
        <p:spPr>
          <a:xfrm>
            <a:off x="4953000" y="6553200"/>
            <a:ext cx="3484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dirty="0">
                <a:solidFill>
                  <a:prstClr val="white"/>
                </a:solidFill>
              </a:rPr>
              <a:t>Source: Network Security Essentials (Stallings)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SSL Handshake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3" descr="f7-6.png"/>
          <p:cNvPicPr>
            <a:picLocks noChangeAspect="1"/>
          </p:cNvPicPr>
          <p:nvPr/>
        </p:nvPicPr>
        <p:blipFill>
          <a:blip r:embed="rId2" cstate="print"/>
          <a:srcRect l="6432" t="4664" r="5124" b="10823"/>
          <a:stretch>
            <a:fillRect/>
          </a:stretch>
        </p:blipFill>
        <p:spPr>
          <a:xfrm>
            <a:off x="2514600" y="457200"/>
            <a:ext cx="4868956" cy="6019800"/>
          </a:xfrm>
          <a:prstGeom prst="rect">
            <a:avLst/>
          </a:prstGeom>
          <a:solidFill>
            <a:schemeClr val="bg2">
              <a:shade val="50000"/>
            </a:schemeClr>
          </a:solidFill>
        </p:spPr>
      </p:pic>
      <p:sp>
        <p:nvSpPr>
          <p:cNvPr id="7" name="Rectangle 6"/>
          <p:cNvSpPr/>
          <p:nvPr/>
        </p:nvSpPr>
        <p:spPr>
          <a:xfrm>
            <a:off x="4953000" y="6553200"/>
            <a:ext cx="34846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1200" dirty="0">
                <a:solidFill>
                  <a:prstClr val="white"/>
                </a:solidFill>
              </a:rPr>
              <a:t>Source: Network Security Essentials (Stallings)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Forward Secrecy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vanilla RSA, the premaster secret is encrypted with the server’s public key</a:t>
            </a:r>
          </a:p>
          <a:p>
            <a:pPr lvl="1"/>
            <a:r>
              <a:rPr lang="en-US" dirty="0" smtClean="0"/>
              <a:t>If the server’s private key is compromised all past and future sessions are also compromised</a:t>
            </a:r>
          </a:p>
          <a:p>
            <a:pPr lvl="1"/>
            <a:r>
              <a:rPr lang="en-US" dirty="0" smtClean="0"/>
              <a:t>Majority of TLS uses vanilla RSA</a:t>
            </a:r>
          </a:p>
          <a:p>
            <a:r>
              <a:rPr lang="en-US" dirty="0" smtClean="0"/>
              <a:t>Alternatives</a:t>
            </a:r>
          </a:p>
          <a:p>
            <a:pPr lvl="1"/>
            <a:r>
              <a:rPr lang="en-US" dirty="0" smtClean="0"/>
              <a:t>Ephemeral RSA</a:t>
            </a:r>
          </a:p>
          <a:p>
            <a:pPr lvl="1"/>
            <a:r>
              <a:rPr lang="en-US" dirty="0" smtClean="0"/>
              <a:t>Authenticated Ephemeral </a:t>
            </a:r>
            <a:r>
              <a:rPr lang="en-US" dirty="0" err="1" smtClean="0"/>
              <a:t>Diffie</a:t>
            </a:r>
            <a:r>
              <a:rPr lang="en-US" dirty="0" smtClean="0"/>
              <a:t>-Hellman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How many shared keys are derived between a client and a server that establish a TLS session?</a:t>
            </a:r>
          </a:p>
          <a:p>
            <a:pPr lvl="1"/>
            <a:r>
              <a:rPr lang="en-US" dirty="0" smtClean="0"/>
              <a:t>Each side generates 4-6 keys</a:t>
            </a:r>
          </a:p>
          <a:p>
            <a:r>
              <a:rPr lang="en-US" dirty="0" smtClean="0"/>
              <a:t>How does the server prove ownership of its private key?</a:t>
            </a:r>
          </a:p>
          <a:p>
            <a:pPr lvl="1"/>
            <a:r>
              <a:rPr lang="en-US" dirty="0" smtClean="0"/>
              <a:t>Implicitly by decrypting the pre-master secret and finishing handshake</a:t>
            </a:r>
          </a:p>
          <a:p>
            <a:r>
              <a:rPr lang="en-US" dirty="0" smtClean="0"/>
              <a:t>How does the client prove ownership of its private key when client authentication is (rarely) used?</a:t>
            </a:r>
          </a:p>
          <a:p>
            <a:pPr lvl="1"/>
            <a:r>
              <a:rPr lang="en-US" dirty="0" smtClean="0"/>
              <a:t>Send digital signature to the server</a:t>
            </a:r>
          </a:p>
          <a:p>
            <a:r>
              <a:rPr lang="en-US" dirty="0" smtClean="0"/>
              <a:t>What is the pre-master secret?</a:t>
            </a:r>
          </a:p>
          <a:p>
            <a:pPr lvl="1"/>
            <a:r>
              <a:rPr lang="en-US" dirty="0" smtClean="0"/>
              <a:t>Who creates it?</a:t>
            </a:r>
          </a:p>
          <a:p>
            <a:pPr lvl="1"/>
            <a:r>
              <a:rPr lang="en-US" dirty="0" smtClean="0"/>
              <a:t>How is it securely transmitted?</a:t>
            </a:r>
          </a:p>
          <a:p>
            <a:r>
              <a:rPr lang="en-US" dirty="0" smtClean="0"/>
              <a:t>What is session resumption? </a:t>
            </a:r>
          </a:p>
          <a:p>
            <a:pPr lvl="1"/>
            <a:r>
              <a:rPr lang="en-US" dirty="0" smtClean="0"/>
              <a:t>How does it differ from a regular SSL handshake?</a:t>
            </a:r>
          </a:p>
          <a:p>
            <a:r>
              <a:rPr lang="en-US" dirty="0" smtClean="0"/>
              <a:t>When do the client and server start encrypting traffic using symmetric encryption?</a:t>
            </a:r>
          </a:p>
          <a:p>
            <a:pPr lvl="1"/>
            <a:r>
              <a:rPr lang="en-US" dirty="0" smtClean="0"/>
              <a:t>Finished message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3426</TotalTime>
  <Words>318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TLS</vt:lpstr>
      <vt:lpstr>TLS</vt:lpstr>
      <vt:lpstr>Student Learning Goals</vt:lpstr>
      <vt:lpstr>Genesis of TLS</vt:lpstr>
      <vt:lpstr>SSL Record Protocol Operation</vt:lpstr>
      <vt:lpstr>SSL Record Format</vt:lpstr>
      <vt:lpstr>SSL Handshake</vt:lpstr>
      <vt:lpstr>Perfect Forward Secrecy</vt:lpstr>
      <vt:lpstr>Review Questions</vt:lpstr>
    </vt:vector>
  </TitlesOfParts>
  <Company>byu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isrl</dc:creator>
  <cp:lastModifiedBy>Kent Seamons</cp:lastModifiedBy>
  <cp:revision>80</cp:revision>
  <dcterms:created xsi:type="dcterms:W3CDTF">2007-07-21T17:12:18Z</dcterms:created>
  <dcterms:modified xsi:type="dcterms:W3CDTF">2013-11-08T22:52:58Z</dcterms:modified>
</cp:coreProperties>
</file>